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60" r:id="rId4"/>
    <p:sldId id="283" r:id="rId5"/>
    <p:sldId id="295" r:id="rId6"/>
    <p:sldId id="279" r:id="rId7"/>
    <p:sldId id="284" r:id="rId8"/>
    <p:sldId id="282" r:id="rId9"/>
    <p:sldId id="261" r:id="rId10"/>
    <p:sldId id="301" r:id="rId11"/>
    <p:sldId id="296" r:id="rId12"/>
    <p:sldId id="300" r:id="rId13"/>
    <p:sldId id="302" r:id="rId14"/>
    <p:sldId id="312" r:id="rId15"/>
    <p:sldId id="313" r:id="rId16"/>
    <p:sldId id="314" r:id="rId17"/>
    <p:sldId id="315" r:id="rId18"/>
    <p:sldId id="281" r:id="rId19"/>
    <p:sldId id="308" r:id="rId20"/>
    <p:sldId id="304" r:id="rId21"/>
    <p:sldId id="297" r:id="rId22"/>
    <p:sldId id="305" r:id="rId23"/>
    <p:sldId id="306" r:id="rId24"/>
    <p:sldId id="293" r:id="rId25"/>
    <p:sldId id="309" r:id="rId26"/>
    <p:sldId id="310" r:id="rId27"/>
    <p:sldId id="311" r:id="rId28"/>
    <p:sldId id="26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6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9757E-AD6C-48E1-A19C-03CAAABD59FE}" type="datetimeFigureOut">
              <a:rPr lang="zh-CN" altLang="en-US" smtClean="0"/>
              <a:t>2017-06-11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889EC-ED09-41E3-8284-C77E9DD788FB}" type="slidenum">
              <a:rPr lang="zh-CN" altLang="en-US" smtClean="0"/>
              <a:t>‹#›</a:t>
            </a:fld>
            <a:endParaRPr lang="zh-CN" altLang="en-US"/>
          </a:p>
        </p:txBody>
      </p:sp>
    </p:spTree>
    <p:extLst>
      <p:ext uri="{BB962C8B-B14F-4D97-AF65-F5344CB8AC3E}">
        <p14:creationId xmlns:p14="http://schemas.microsoft.com/office/powerpoint/2010/main" val="2317687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9501" b="5793"/>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chemeClr val="tx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FDC4EE-833E-49CE-8F3B-8209D8A5F01E}" type="datetimeFigureOut">
              <a:rPr lang="zh-CN" altLang="en-US" smtClean="0"/>
              <a:t>2017-06-11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B79969-0E56-41F9-9BB8-FE38C29DAFC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DC4EE-833E-49CE-8F3B-8209D8A5F01E}" type="datetimeFigureOut">
              <a:rPr lang="zh-CN" altLang="en-US" smtClean="0"/>
              <a:t>2017-06-11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79969-0E56-41F9-9BB8-FE38C29DAFC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package" Target="../embeddings/Microsoft_Visio___1.vsdx"/><Relationship Id="rId10" Type="http://schemas.openxmlformats.org/officeDocument/2006/relationships/image" Target="../media/image25.png"/><Relationship Id="rId4" Type="http://schemas.openxmlformats.org/officeDocument/2006/relationships/oleObject" Target="../embeddings/oleObject1.bin"/><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4.png"/><Relationship Id="rId7" Type="http://schemas.openxmlformats.org/officeDocument/2006/relationships/package" Target="../embeddings/Microsoft_Visio___2.vsdx"/><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468955" y="2585008"/>
            <a:ext cx="9339653" cy="830968"/>
          </a:xfrm>
          <a:prstGeom prst="rect">
            <a:avLst/>
          </a:prstGeom>
          <a:noFill/>
        </p:spPr>
        <p:txBody>
          <a:bodyPr wrap="square" lIns="91413" tIns="45706" rIns="91413" bIns="45706" rtlCol="0">
            <a:spAutoFit/>
          </a:bodyPr>
          <a:lstStyle/>
          <a:p>
            <a:r>
              <a:rPr lang="zh-CN" altLang="en-US" sz="4800" b="1" dirty="0" smtClean="0">
                <a:solidFill>
                  <a:schemeClr val="bg1"/>
                </a:solidFill>
                <a:latin typeface="微软雅黑" pitchFamily="34" charset="-122"/>
                <a:ea typeface="微软雅黑" pitchFamily="34" charset="-122"/>
              </a:rPr>
              <a:t>双</a:t>
            </a:r>
            <a:r>
              <a:rPr lang="zh-CN" altLang="en-US" sz="4800" b="1" dirty="0">
                <a:solidFill>
                  <a:schemeClr val="bg1"/>
                </a:solidFill>
                <a:latin typeface="微软雅黑" pitchFamily="34" charset="-122"/>
                <a:ea typeface="微软雅黑" pitchFamily="34" charset="-122"/>
              </a:rPr>
              <a:t>目视觉立体匹配算法设计与实现</a:t>
            </a:r>
          </a:p>
        </p:txBody>
      </p:sp>
      <p:sp>
        <p:nvSpPr>
          <p:cNvPr id="7" name="矩形 6"/>
          <p:cNvSpPr/>
          <p:nvPr/>
        </p:nvSpPr>
        <p:spPr>
          <a:xfrm>
            <a:off x="2706740" y="3707942"/>
            <a:ext cx="6864084" cy="461665"/>
          </a:xfrm>
          <a:prstGeom prst="rect">
            <a:avLst/>
          </a:prstGeom>
        </p:spPr>
        <p:txBody>
          <a:bodyPr wrap="square">
            <a:spAutoFit/>
          </a:bodyPr>
          <a:lstStyle/>
          <a:p>
            <a:r>
              <a:rPr lang="en-US" altLang="zh-CN" sz="2400" dirty="0" smtClean="0">
                <a:solidFill>
                  <a:schemeClr val="bg1"/>
                </a:solidFill>
                <a:latin typeface="微软雅黑" charset="0"/>
                <a:ea typeface="微软雅黑" charset="0"/>
              </a:rPr>
              <a:t>BINOCULAR </a:t>
            </a:r>
            <a:r>
              <a:rPr lang="en-US" altLang="zh-CN" sz="2400" dirty="0">
                <a:solidFill>
                  <a:schemeClr val="bg1"/>
                </a:solidFill>
                <a:latin typeface="微软雅黑" charset="0"/>
                <a:ea typeface="微软雅黑" charset="0"/>
              </a:rPr>
              <a:t>STEREO MATCHING ALGORITHM </a:t>
            </a:r>
          </a:p>
        </p:txBody>
      </p:sp>
      <p:grpSp>
        <p:nvGrpSpPr>
          <p:cNvPr id="14" name="组合 13"/>
          <p:cNvGrpSpPr/>
          <p:nvPr/>
        </p:nvGrpSpPr>
        <p:grpSpPr>
          <a:xfrm>
            <a:off x="3799682" y="4388310"/>
            <a:ext cx="4771833" cy="369332"/>
            <a:chOff x="3890299" y="3834953"/>
            <a:chExt cx="4771833" cy="369332"/>
          </a:xfrm>
        </p:grpSpPr>
        <p:sp>
          <p:nvSpPr>
            <p:cNvPr id="8" name="椭圆 7"/>
            <p:cNvSpPr/>
            <p:nvPr/>
          </p:nvSpPr>
          <p:spPr>
            <a:xfrm>
              <a:off x="3890299" y="3865732"/>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KSO_Shape"/>
            <p:cNvSpPr/>
            <p:nvPr/>
          </p:nvSpPr>
          <p:spPr bwMode="auto">
            <a:xfrm>
              <a:off x="3957524" y="3908275"/>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10" name="文本框 9"/>
            <p:cNvSpPr txBox="1"/>
            <p:nvPr/>
          </p:nvSpPr>
          <p:spPr>
            <a:xfrm>
              <a:off x="4198075" y="3834953"/>
              <a:ext cx="1800493" cy="369332"/>
            </a:xfrm>
            <a:prstGeom prst="rect">
              <a:avLst/>
            </a:prstGeom>
            <a:noFill/>
          </p:spPr>
          <p:txBody>
            <a:bodyPr wrap="none" rtlCol="0">
              <a:spAutoFit/>
            </a:bodyPr>
            <a:lstStyle/>
            <a:p>
              <a:r>
                <a:rPr lang="zh-CN" altLang="en-US" dirty="0">
                  <a:solidFill>
                    <a:schemeClr val="bg1"/>
                  </a:solidFill>
                </a:rPr>
                <a:t>答辩学生</a:t>
              </a:r>
              <a:r>
                <a:rPr lang="zh-CN" altLang="en-US" dirty="0" smtClean="0">
                  <a:solidFill>
                    <a:schemeClr val="bg1"/>
                  </a:solidFill>
                </a:rPr>
                <a:t>：</a:t>
              </a:r>
              <a:r>
                <a:rPr lang="zh-CN" altLang="en-US" dirty="0">
                  <a:solidFill>
                    <a:schemeClr val="bg1"/>
                  </a:solidFill>
                </a:rPr>
                <a:t>王灏</a:t>
              </a:r>
            </a:p>
          </p:txBody>
        </p:sp>
        <p:sp>
          <p:nvSpPr>
            <p:cNvPr id="11" name="椭圆 10"/>
            <p:cNvSpPr/>
            <p:nvPr/>
          </p:nvSpPr>
          <p:spPr>
            <a:xfrm>
              <a:off x="6517385" y="3865732"/>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2" name="KSO_Shape"/>
            <p:cNvSpPr/>
            <p:nvPr/>
          </p:nvSpPr>
          <p:spPr bwMode="auto">
            <a:xfrm>
              <a:off x="6578801" y="3908276"/>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chemeClr val="bg1"/>
                </a:solidFill>
                <a:latin typeface="Calibri" pitchFamily="34" charset="0"/>
                <a:ea typeface="宋体" pitchFamily="2" charset="-122"/>
              </a:endParaRPr>
            </a:p>
          </p:txBody>
        </p:sp>
        <p:sp>
          <p:nvSpPr>
            <p:cNvPr id="13" name="文本框 12"/>
            <p:cNvSpPr txBox="1"/>
            <p:nvPr/>
          </p:nvSpPr>
          <p:spPr>
            <a:xfrm>
              <a:off x="6861639" y="3834953"/>
              <a:ext cx="1800493" cy="369332"/>
            </a:xfrm>
            <a:prstGeom prst="rect">
              <a:avLst/>
            </a:prstGeom>
            <a:noFill/>
          </p:spPr>
          <p:txBody>
            <a:bodyPr wrap="none" rtlCol="0">
              <a:spAutoFit/>
            </a:bodyPr>
            <a:lstStyle/>
            <a:p>
              <a:r>
                <a:rPr lang="zh-CN" altLang="en-US" dirty="0">
                  <a:solidFill>
                    <a:schemeClr val="bg1"/>
                  </a:solidFill>
                </a:rPr>
                <a:t>指导教师</a:t>
              </a:r>
              <a:r>
                <a:rPr lang="zh-CN" altLang="en-US" dirty="0" smtClean="0">
                  <a:solidFill>
                    <a:schemeClr val="bg1"/>
                  </a:solidFill>
                </a:rPr>
                <a:t>：</a:t>
              </a:r>
              <a:r>
                <a:rPr lang="zh-CN" altLang="en-US" dirty="0">
                  <a:solidFill>
                    <a:schemeClr val="bg1"/>
                  </a:solidFill>
                </a:rPr>
                <a:t>宣琦</a:t>
              </a:r>
            </a:p>
          </p:txBody>
        </p:sp>
      </p:grpSp>
      <p:sp>
        <p:nvSpPr>
          <p:cNvPr id="16" name="矩形 15"/>
          <p:cNvSpPr/>
          <p:nvPr/>
        </p:nvSpPr>
        <p:spPr>
          <a:xfrm>
            <a:off x="2706740" y="3617524"/>
            <a:ext cx="6864084" cy="600017"/>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smtClean="0">
                <a:solidFill>
                  <a:schemeClr val="bg1"/>
                </a:solidFill>
              </a:rPr>
              <a:t>立</a:t>
            </a:r>
            <a:r>
              <a:rPr lang="zh-CN" altLang="en-US" sz="3600" b="1" dirty="0">
                <a:solidFill>
                  <a:schemeClr val="bg1"/>
                </a:solidFill>
              </a:rPr>
              <a:t>体匹配算法设</a:t>
            </a:r>
            <a:r>
              <a:rPr lang="zh-CN" altLang="en-US" sz="3600" b="1" dirty="0" smtClean="0">
                <a:solidFill>
                  <a:schemeClr val="bg1"/>
                </a:solidFill>
              </a:rPr>
              <a:t>计</a:t>
            </a:r>
            <a:endParaRPr lang="zh-CN" altLang="en-US" sz="3600" b="1" dirty="0">
              <a:solidFill>
                <a:schemeClr val="bg1"/>
              </a:solidFill>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940168552"/>
              </p:ext>
            </p:extLst>
          </p:nvPr>
        </p:nvGraphicFramePr>
        <p:xfrm>
          <a:off x="919032" y="1828800"/>
          <a:ext cx="4144189" cy="3948180"/>
        </p:xfrm>
        <a:graphic>
          <a:graphicData uri="http://schemas.openxmlformats.org/presentationml/2006/ole">
            <mc:AlternateContent xmlns:mc="http://schemas.openxmlformats.org/markup-compatibility/2006">
              <mc:Choice xmlns:v="urn:schemas-microsoft-com:vml" Requires="v">
                <p:oleObj spid="_x0000_s1053" name="Visio" r:id="rId5" imgW="6734027" imgH="6419941" progId="Visio.Drawing.15">
                  <p:embed/>
                </p:oleObj>
              </mc:Choice>
              <mc:Fallback>
                <p:oleObj name="Visio" r:id="rId5" imgW="6734027" imgH="6419941"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032" y="1828800"/>
                        <a:ext cx="4144189" cy="394818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5892319" y="1933929"/>
                <a:ext cx="4605876"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s</m:t>
                      </m:r>
                      <m:r>
                        <m:rPr>
                          <m:sty m:val="p"/>
                        </m:rPr>
                        <a:rPr lang="zh-CN" altLang="en-US" i="0">
                          <a:latin typeface="Cambria Math" panose="02040503050406030204" pitchFamily="18" charset="0"/>
                        </a:rPr>
                        <m:t>imilarity</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b="1" i="1">
                              <a:latin typeface="Cambria Math" panose="02040503050406030204" pitchFamily="18" charset="0"/>
                            </a:rPr>
                            <m:t>𝑨</m:t>
                          </m:r>
                          <m:r>
                            <a:rPr lang="zh-CN" altLang="en-US" b="1" i="0">
                              <a:latin typeface="Cambria Math" panose="02040503050406030204" pitchFamily="18" charset="0"/>
                            </a:rPr>
                            <m:t>∙</m:t>
                          </m:r>
                          <m:r>
                            <a:rPr lang="zh-CN" altLang="en-US" b="1" i="1">
                              <a:latin typeface="Cambria Math" panose="02040503050406030204" pitchFamily="18" charset="0"/>
                            </a:rPr>
                            <m:t>𝑩</m:t>
                          </m:r>
                        </m:num>
                        <m:den>
                          <m:d>
                            <m:dPr>
                              <m:begChr m:val="‖"/>
                              <m:endChr m:val="‖"/>
                              <m:ctrlPr>
                                <a:rPr lang="zh-CN" altLang="en-US" i="1">
                                  <a:latin typeface="Cambria Math" panose="02040503050406030204" pitchFamily="18" charset="0"/>
                                </a:rPr>
                              </m:ctrlPr>
                            </m:dPr>
                            <m:e>
                              <m:r>
                                <a:rPr lang="zh-CN" altLang="en-US" b="1" i="1">
                                  <a:latin typeface="Cambria Math" panose="02040503050406030204" pitchFamily="18" charset="0"/>
                                </a:rPr>
                                <m:t>𝑨</m:t>
                              </m:r>
                            </m:e>
                          </m:d>
                          <m:d>
                            <m:dPr>
                              <m:begChr m:val="‖"/>
                              <m:endChr m:val="‖"/>
                              <m:ctrlPr>
                                <a:rPr lang="zh-CN" altLang="en-US" i="1">
                                  <a:latin typeface="Cambria Math" panose="02040503050406030204" pitchFamily="18" charset="0"/>
                                </a:rPr>
                              </m:ctrlPr>
                            </m:dPr>
                            <m:e>
                              <m:r>
                                <a:rPr lang="zh-CN" altLang="en-US" b="1" i="1">
                                  <a:latin typeface="Cambria Math" panose="02040503050406030204" pitchFamily="18" charset="0"/>
                                </a:rPr>
                                <m:t>𝑩</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𝑖</m:t>
                                  </m:r>
                                </m:sub>
                              </m:sSub>
                            </m:e>
                          </m:nary>
                        </m:num>
                        <m:den>
                          <m:rad>
                            <m:radPr>
                              <m:degHide m:val="on"/>
                              <m:ctrlPr>
                                <a:rPr lang="zh-CN" altLang="en-US" i="1">
                                  <a:latin typeface="Cambria Math" panose="02040503050406030204" pitchFamily="18" charset="0"/>
                                </a:rPr>
                              </m:ctrlPr>
                            </m:radPr>
                            <m:deg/>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𝑖</m:t>
                                          </m:r>
                                        </m:sub>
                                      </m:sSub>
                                    </m:e>
                                    <m:sup>
                                      <m:r>
                                        <a:rPr lang="zh-CN" altLang="en-US" i="0">
                                          <a:latin typeface="Cambria Math" panose="02040503050406030204" pitchFamily="18" charset="0"/>
                                        </a:rPr>
                                        <m:t>2</m:t>
                                      </m:r>
                                    </m:sup>
                                  </m:sSup>
                                </m:e>
                              </m:nary>
                            </m:e>
                          </m:rad>
                          <m:rad>
                            <m:radPr>
                              <m:degHide m:val="on"/>
                              <m:ctrlPr>
                                <a:rPr lang="zh-CN" altLang="en-US" i="1">
                                  <a:latin typeface="Cambria Math" panose="02040503050406030204" pitchFamily="18" charset="0"/>
                                </a:rPr>
                              </m:ctrlPr>
                            </m:radPr>
                            <m:deg/>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𝑖</m:t>
                                          </m:r>
                                        </m:sub>
                                      </m:sSub>
                                    </m:e>
                                    <m:sup>
                                      <m:r>
                                        <a:rPr lang="zh-CN" altLang="en-US" i="0">
                                          <a:latin typeface="Cambria Math" panose="02040503050406030204" pitchFamily="18" charset="0"/>
                                        </a:rPr>
                                        <m:t>2</m:t>
                                      </m:r>
                                    </m:sup>
                                  </m:sSup>
                                </m:e>
                              </m:nary>
                            </m:e>
                          </m:rad>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892319" y="1933929"/>
                <a:ext cx="4605876" cy="98103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964298" y="3673061"/>
                <a:ext cx="2565831" cy="9800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n</m:t>
                      </m:r>
                      <m:r>
                        <m:rPr>
                          <m:sty m:val="p"/>
                        </m:rPr>
                        <a:rPr lang="zh-CN" altLang="en-US" i="0">
                          <a:latin typeface="Cambria Math" panose="02040503050406030204" pitchFamily="18" charset="0"/>
                        </a:rPr>
                        <m:t>ormal</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X</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en-US" altLang="zh-CN" b="1" i="1">
                              <a:latin typeface="Cambria Math" panose="02040503050406030204" pitchFamily="18" charset="0"/>
                            </a:rPr>
                            <m:t>𝑿</m:t>
                          </m:r>
                        </m:num>
                        <m:den>
                          <m:rad>
                            <m:radPr>
                              <m:degHide m:val="on"/>
                              <m:ctrlPr>
                                <a:rPr lang="zh-CN" altLang="en-US" i="1">
                                  <a:latin typeface="Cambria Math" panose="02040503050406030204" pitchFamily="18" charset="0"/>
                                </a:rPr>
                              </m:ctrlPr>
                            </m:radPr>
                            <m:deg/>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sup>
                                      <m:r>
                                        <a:rPr lang="zh-CN" altLang="en-US" i="0">
                                          <a:latin typeface="Cambria Math" panose="02040503050406030204" pitchFamily="18" charset="0"/>
                                        </a:rPr>
                                        <m:t>2</m:t>
                                      </m:r>
                                    </m:sup>
                                  </m:sSup>
                                </m:e>
                              </m:nary>
                            </m:e>
                          </m:rad>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964298" y="3673061"/>
                <a:ext cx="2565831" cy="98007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64298" y="4814438"/>
                <a:ext cx="37637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m:rPr>
                              <m:sty m:val="p"/>
                            </m:rPr>
                            <a:rPr lang="zh-CN" altLang="en-US">
                              <a:latin typeface="Cambria Math" panose="02040503050406030204" pitchFamily="18" charset="0"/>
                            </a:rPr>
                            <m:t>s</m:t>
                          </m:r>
                          <m:r>
                            <m:rPr>
                              <m:sty m:val="p"/>
                            </m:rPr>
                            <a:rPr lang="zh-CN" altLang="en-US" i="0">
                              <a:latin typeface="Cambria Math" panose="02040503050406030204" pitchFamily="18" charset="0"/>
                            </a:rPr>
                            <m:t>imilarity</m:t>
                          </m:r>
                          <m:r>
                            <a:rPr lang="zh-CN" altLang="en-US" i="0">
                              <a:latin typeface="Cambria Math" panose="02040503050406030204" pitchFamily="18" charset="0"/>
                            </a:rPr>
                            <m:t>=</m:t>
                          </m:r>
                          <m:r>
                            <m:rPr>
                              <m:sty m:val="p"/>
                            </m:rPr>
                            <a:rPr lang="zh-CN" altLang="en-US" i="0">
                              <a:latin typeface="Cambria Math" panose="02040503050406030204" pitchFamily="18" charset="0"/>
                            </a:rPr>
                            <m:t>normal</m:t>
                          </m:r>
                          <m:r>
                            <a:rPr lang="zh-CN" altLang="en-US" i="0">
                              <a:latin typeface="Cambria Math" panose="02040503050406030204" pitchFamily="18" charset="0"/>
                            </a:rPr>
                            <m:t>(</m:t>
                          </m:r>
                          <m:r>
                            <a:rPr lang="zh-CN" altLang="en-US" b="1" i="0" smtClean="0">
                              <a:latin typeface="Cambria Math" panose="02040503050406030204" pitchFamily="18" charset="0"/>
                            </a:rPr>
                            <m:t>𝐀</m:t>
                          </m:r>
                          <m:r>
                            <a:rPr lang="zh-CN" altLang="en-US" i="0">
                              <a:latin typeface="Cambria Math" panose="02040503050406030204" pitchFamily="18" charset="0"/>
                            </a:rPr>
                            <m:t>)∙</m:t>
                          </m:r>
                          <m:r>
                            <m:rPr>
                              <m:sty m:val="p"/>
                            </m:rPr>
                            <a:rPr lang="zh-CN" altLang="en-US" i="0">
                              <a:latin typeface="Cambria Math" panose="02040503050406030204" pitchFamily="18" charset="0"/>
                            </a:rPr>
                            <m:t>normal</m:t>
                          </m:r>
                          <m:r>
                            <a:rPr lang="zh-CN" altLang="en-US" i="0">
                              <a:latin typeface="Cambria Math" panose="02040503050406030204" pitchFamily="18" charset="0"/>
                            </a:rPr>
                            <m:t>(</m:t>
                          </m:r>
                          <m:r>
                            <a:rPr lang="zh-CN" altLang="en-US" b="1" i="0">
                              <a:latin typeface="Cambria Math" panose="02040503050406030204" pitchFamily="18" charset="0"/>
                            </a:rPr>
                            <m:t>𝐁</m:t>
                          </m:r>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964298" y="4814438"/>
                <a:ext cx="3763787" cy="369332"/>
              </a:xfrm>
              <a:prstGeom prst="rect">
                <a:avLst/>
              </a:prstGeom>
              <a:blipFill rotWithShape="0">
                <a:blip r:embed="rId9"/>
                <a:stretch>
                  <a:fillRect t="-121667" r="-13430" b="-188333"/>
                </a:stretch>
              </a:blipFill>
            </p:spPr>
            <p:txBody>
              <a:bodyPr/>
              <a:lstStyle/>
              <a:p>
                <a:r>
                  <a:rPr lang="zh-CN" altLang="en-US">
                    <a:noFill/>
                  </a:rPr>
                  <a:t> </a:t>
                </a:r>
              </a:p>
            </p:txBody>
          </p:sp>
        </mc:Fallback>
      </mc:AlternateContent>
      <p:sp>
        <p:nvSpPr>
          <p:cNvPr id="9" name="下箭头 8"/>
          <p:cNvSpPr/>
          <p:nvPr/>
        </p:nvSpPr>
        <p:spPr>
          <a:xfrm>
            <a:off x="7753082" y="2914967"/>
            <a:ext cx="309093" cy="758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6178642" y="5784225"/>
                <a:ext cx="4280916" cy="414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m:rPr>
                                  <m:sty m:val="p"/>
                                </m:rPr>
                                <a:rPr lang="zh-CN" altLang="en-US" i="0">
                                  <a:latin typeface="Cambria Math" panose="02040503050406030204" pitchFamily="18" charset="0"/>
                                </a:rPr>
                                <m:t>Hinge</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𝑚</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0">
                                      <a:latin typeface="Cambria Math" panose="02040503050406030204" pitchFamily="18" charset="0"/>
                                    </a:rPr>
                                    <m:t>+</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0">
                                      <a:latin typeface="Cambria Math" panose="02040503050406030204" pitchFamily="18" charset="0"/>
                                    </a:rPr>
                                    <m:t>−</m:t>
                                  </m:r>
                                </m:sub>
                              </m:sSub>
                            </m:e>
                          </m:d>
                          <m:r>
                            <a:rPr lang="zh-CN" altLang="en-US" i="0">
                              <a:latin typeface="Cambria Math" panose="02040503050406030204" pitchFamily="18" charset="0"/>
                            </a:rPr>
                            <m:t>=</m:t>
                          </m:r>
                          <m:r>
                            <m:rPr>
                              <m:sty m:val="p"/>
                            </m:rPr>
                            <a:rPr lang="zh-CN" altLang="en-US" i="0">
                              <a:latin typeface="Cambria Math" panose="02040503050406030204" pitchFamily="18" charset="0"/>
                            </a:rPr>
                            <m:t>ma</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x</m:t>
                              </m:r>
                            </m:fName>
                            <m:e>
                              <m:r>
                                <a:rPr lang="zh-CN" altLang="en-US" i="0">
                                  <a:latin typeface="Cambria Math" panose="02040503050406030204" pitchFamily="18" charset="0"/>
                                </a:rPr>
                                <m:t>{</m:t>
                              </m:r>
                            </m:e>
                          </m:func>
                          <m:r>
                            <a:rPr lang="zh-CN" altLang="en-US" i="0">
                              <a:latin typeface="Cambria Math" panose="02040503050406030204" pitchFamily="18" charset="0"/>
                            </a:rPr>
                            <m:t>0,</m:t>
                          </m:r>
                          <m:r>
                            <a:rPr lang="zh-CN" altLang="en-US" i="1">
                              <a:latin typeface="Cambria Math" panose="02040503050406030204" pitchFamily="18" charset="0"/>
                            </a:rPr>
                            <m:t>𝑚</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0">
                                  <a:latin typeface="Cambria Math" panose="02040503050406030204" pitchFamily="18" charset="0"/>
                                </a:rPr>
                                <m:t>−</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0">
                                  <a:latin typeface="Cambria Math" panose="02040503050406030204" pitchFamily="18" charset="0"/>
                                </a:rPr>
                                <m:t>+</m:t>
                              </m:r>
                            </m:sub>
                          </m:sSub>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178642" y="5784225"/>
                <a:ext cx="4280916" cy="414601"/>
              </a:xfrm>
              <a:prstGeom prst="rect">
                <a:avLst/>
              </a:prstGeom>
              <a:blipFill rotWithShape="0">
                <a:blip r:embed="rId10"/>
                <a:stretch>
                  <a:fillRect t="-151471" r="-15242" b="-223529"/>
                </a:stretch>
              </a:blipFill>
            </p:spPr>
            <p:txBody>
              <a:bodyPr/>
              <a:lstStyle/>
              <a:p>
                <a:r>
                  <a:rPr lang="zh-CN" altLang="en-US">
                    <a:noFill/>
                  </a:rPr>
                  <a:t> </a:t>
                </a:r>
              </a:p>
            </p:txBody>
          </p:sp>
        </mc:Fallback>
      </mc:AlternateContent>
      <p:sp>
        <p:nvSpPr>
          <p:cNvPr id="11" name="矩形 10"/>
          <p:cNvSpPr/>
          <p:nvPr/>
        </p:nvSpPr>
        <p:spPr>
          <a:xfrm>
            <a:off x="5957911" y="5418611"/>
            <a:ext cx="1467068" cy="369332"/>
          </a:xfrm>
          <a:prstGeom prst="rect">
            <a:avLst/>
          </a:prstGeom>
        </p:spPr>
        <p:txBody>
          <a:bodyPr wrap="none">
            <a:spAutoFit/>
          </a:bodyPr>
          <a:lstStyle/>
          <a:p>
            <a:r>
              <a:rPr lang="en-US" altLang="zh-CN" dirty="0" smtClean="0">
                <a:solidFill>
                  <a:schemeClr val="tx1">
                    <a:lumMod val="85000"/>
                    <a:lumOff val="15000"/>
                  </a:schemeClr>
                </a:solidFill>
                <a:latin typeface="Times New Roman" panose="02020603050405020304" pitchFamily="18" charset="0"/>
                <a:ea typeface="微软雅黑" pitchFamily="34" charset="-122"/>
                <a:cs typeface="Times New Roman" panose="02020603050405020304" pitchFamily="18" charset="0"/>
                <a:sym typeface="微软雅黑" pitchFamily="34" charset="-122"/>
              </a:rPr>
              <a:t>Hinge</a:t>
            </a:r>
            <a:r>
              <a:rPr lang="zh-CN" altLang="en-US" dirty="0" smtClean="0">
                <a:solidFill>
                  <a:schemeClr val="tx1">
                    <a:lumMod val="85000"/>
                    <a:lumOff val="15000"/>
                  </a:schemeClr>
                </a:solidFill>
                <a:ea typeface="微软雅黑" pitchFamily="34" charset="-122"/>
                <a:sym typeface="微软雅黑" pitchFamily="34" charset="-122"/>
              </a:rPr>
              <a:t>损失：</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13854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smtClean="0">
                <a:solidFill>
                  <a:schemeClr val="bg1"/>
                </a:solidFill>
              </a:rPr>
              <a:t>立</a:t>
            </a:r>
            <a:r>
              <a:rPr lang="zh-CN" altLang="en-US" sz="3600" b="1" dirty="0">
                <a:solidFill>
                  <a:schemeClr val="bg1"/>
                </a:solidFill>
              </a:rPr>
              <a:t>体匹配算法设</a:t>
            </a:r>
            <a:r>
              <a:rPr lang="zh-CN" altLang="en-US" sz="3600" b="1" dirty="0" smtClean="0">
                <a:solidFill>
                  <a:schemeClr val="bg1"/>
                </a:solidFill>
              </a:rPr>
              <a:t>计</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3" name="矩形 2"/>
              <p:cNvSpPr/>
              <p:nvPr/>
            </p:nvSpPr>
            <p:spPr>
              <a:xfrm>
                <a:off x="1935093" y="2471604"/>
                <a:ext cx="4573816" cy="413959"/>
              </a:xfrm>
              <a:prstGeom prst="rect">
                <a:avLst/>
              </a:prstGeom>
            </p:spPr>
            <p:txBody>
              <a:bodyPr wrap="none">
                <a:spAutoFit/>
              </a:bodyPr>
              <a:lstStyle/>
              <a:p>
                <a:r>
                  <a:rPr lang="zh-CN" altLang="zh-CN" kern="100" dirty="0">
                    <a:latin typeface="+mn-ea"/>
                    <a:cs typeface="Times New Roman" panose="02020603050405020304" pitchFamily="18" charset="0"/>
                  </a:rPr>
                  <a:t>正确：当</a:t>
                </a:r>
                <a14:m>
                  <m:oMath xmlns:m="http://schemas.openxmlformats.org/officeDocument/2006/math">
                    <m:r>
                      <a:rPr lang="en-US" altLang="zh-CN" i="1" kern="100">
                        <a:effectLst/>
                        <a:latin typeface="Cambria Math" panose="02040503050406030204" pitchFamily="18" charset="0"/>
                        <a:cs typeface="Times New Roman" panose="02020603050405020304" pitchFamily="18" charset="0"/>
                      </a:rPr>
                      <m:t>𝑑</m:t>
                    </m:r>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𝐷</m:t>
                        </m:r>
                      </m:e>
                      <m:sup>
                        <m:r>
                          <a:rPr lang="en-US" altLang="zh-CN" i="1" kern="100">
                            <a:effectLst/>
                            <a:latin typeface="Cambria Math" panose="02040503050406030204" pitchFamily="18" charset="0"/>
                            <a:cs typeface="Times New Roman" panose="02020603050405020304" pitchFamily="18" charset="0"/>
                          </a:rPr>
                          <m:t>𝐿</m:t>
                        </m:r>
                      </m:sup>
                    </m:sSup>
                    <m:d>
                      <m:dPr>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𝑝</m:t>
                        </m:r>
                      </m:e>
                    </m:d>
                  </m:oMath>
                </a14:m>
                <a:r>
                  <a:rPr lang="zh-CN" altLang="zh-CN" kern="100" dirty="0">
                    <a:effectLst/>
                    <a:latin typeface="+mn-ea"/>
                    <a:cs typeface="Times New Roman" panose="02020603050405020304" pitchFamily="18" charset="0"/>
                  </a:rPr>
                  <a:t>时，</a:t>
                </a:r>
                <a14:m>
                  <m:oMath xmlns:m="http://schemas.openxmlformats.org/officeDocument/2006/math">
                    <m:d>
                      <m:dPr>
                        <m:begChr m:val="|"/>
                        <m:endChr m:val="|"/>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𝑑</m:t>
                        </m:r>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𝐷</m:t>
                            </m:r>
                          </m:e>
                          <m:sup>
                            <m:r>
                              <a:rPr lang="en-US" altLang="zh-CN" i="1" kern="100">
                                <a:effectLst/>
                                <a:latin typeface="Cambria Math" panose="02040503050406030204" pitchFamily="18" charset="0"/>
                                <a:cs typeface="Times New Roman" panose="02020603050405020304" pitchFamily="18" charset="0"/>
                              </a:rPr>
                              <m:t>𝑅</m:t>
                            </m:r>
                          </m:sup>
                        </m:sSup>
                        <m:d>
                          <m:dPr>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𝑝</m:t>
                            </m:r>
                            <m:r>
                              <a:rPr lang="en-US" altLang="zh-CN" i="1" kern="100">
                                <a:effectLst/>
                                <a:latin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cs typeface="Times New Roman" panose="02020603050405020304" pitchFamily="18" charset="0"/>
                              </a:rPr>
                              <m:t>𝑑</m:t>
                            </m:r>
                          </m:e>
                        </m:d>
                      </m:e>
                    </m:d>
                    <m:r>
                      <a:rPr lang="en-US" altLang="zh-CN" i="1" kern="100">
                        <a:effectLst/>
                        <a:latin typeface="Cambria Math" panose="02040503050406030204" pitchFamily="18" charset="0"/>
                        <a:cs typeface="Times New Roman" panose="02020603050405020304" pitchFamily="18" charset="0"/>
                      </a:rPr>
                      <m:t>≤1</m:t>
                    </m:r>
                  </m:oMath>
                </a14:m>
                <a:endParaRPr lang="zh-CN" altLang="en-US" dirty="0">
                  <a:latin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1935093" y="2471604"/>
                <a:ext cx="4573816" cy="413959"/>
              </a:xfrm>
              <a:prstGeom prst="rect">
                <a:avLst/>
              </a:prstGeom>
              <a:blipFill rotWithShape="0">
                <a:blip r:embed="rId3"/>
                <a:stretch>
                  <a:fillRect l="-1065" b="-19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35093" y="2986759"/>
                <a:ext cx="5630196" cy="413959"/>
              </a:xfrm>
              <a:prstGeom prst="rect">
                <a:avLst/>
              </a:prstGeom>
            </p:spPr>
            <p:txBody>
              <a:bodyPr wrap="none">
                <a:spAutoFit/>
              </a:bodyPr>
              <a:lstStyle/>
              <a:p>
                <a:r>
                  <a:rPr lang="zh-CN" altLang="zh-CN" kern="100" dirty="0">
                    <a:latin typeface="+mn-ea"/>
                    <a:cs typeface="Times New Roman" panose="02020603050405020304" pitchFamily="18" charset="0"/>
                  </a:rPr>
                  <a:t>错误：当</a:t>
                </a:r>
                <a14:m>
                  <m:oMath xmlns:m="http://schemas.openxmlformats.org/officeDocument/2006/math">
                    <m:r>
                      <a:rPr lang="en-US" altLang="zh-CN" i="1" kern="100">
                        <a:effectLst/>
                        <a:latin typeface="Cambria Math" panose="02040503050406030204" pitchFamily="18" charset="0"/>
                        <a:cs typeface="Times New Roman" panose="02020603050405020304" pitchFamily="18" charset="0"/>
                      </a:rPr>
                      <m:t>𝑑</m:t>
                    </m:r>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𝐷</m:t>
                        </m:r>
                      </m:e>
                      <m:sup>
                        <m:r>
                          <a:rPr lang="en-US" altLang="zh-CN" i="1" kern="100">
                            <a:effectLst/>
                            <a:latin typeface="Cambria Math" panose="02040503050406030204" pitchFamily="18" charset="0"/>
                            <a:cs typeface="Times New Roman" panose="02020603050405020304" pitchFamily="18" charset="0"/>
                          </a:rPr>
                          <m:t>𝐿</m:t>
                        </m:r>
                      </m:sup>
                    </m:sSup>
                    <m:d>
                      <m:dPr>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𝑝</m:t>
                        </m:r>
                      </m:e>
                    </m:d>
                  </m:oMath>
                </a14:m>
                <a:r>
                  <a:rPr lang="zh-CN" altLang="zh-CN" kern="100" dirty="0">
                    <a:effectLst/>
                    <a:latin typeface="+mn-ea"/>
                    <a:cs typeface="Times New Roman" panose="02020603050405020304" pitchFamily="18" charset="0"/>
                  </a:rPr>
                  <a:t>时，存在</a:t>
                </a:r>
                <a:r>
                  <a:rPr lang="en-US" altLang="zh-CN" kern="100" dirty="0">
                    <a:effectLst/>
                    <a:latin typeface="Times New Roman" panose="02020603050405020304" pitchFamily="18" charset="0"/>
                    <a:cs typeface="Times New Roman" panose="02020603050405020304" pitchFamily="18" charset="0"/>
                  </a:rPr>
                  <a:t>d</a:t>
                </a:r>
                <a:r>
                  <a:rPr lang="zh-CN" altLang="zh-CN" kern="100" dirty="0">
                    <a:effectLst/>
                    <a:latin typeface="+mn-ea"/>
                    <a:cs typeface="Times New Roman" panose="02020603050405020304" pitchFamily="18" charset="0"/>
                  </a:rPr>
                  <a:t>使得</a:t>
                </a:r>
                <a14:m>
                  <m:oMath xmlns:m="http://schemas.openxmlformats.org/officeDocument/2006/math">
                    <m:d>
                      <m:dPr>
                        <m:begChr m:val="|"/>
                        <m:endChr m:val="|"/>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𝑑</m:t>
                        </m:r>
                        <m:r>
                          <a:rPr lang="en-US" altLang="zh-CN" i="1" kern="100">
                            <a:effectLst/>
                            <a:latin typeface="Cambria Math" panose="02040503050406030204" pitchFamily="18" charset="0"/>
                            <a:cs typeface="Times New Roman" panose="02020603050405020304" pitchFamily="18" charset="0"/>
                          </a:rPr>
                          <m:t>−</m:t>
                        </m:r>
                        <m:sSup>
                          <m:sSupPr>
                            <m:ctrlPr>
                              <a:rPr lang="zh-CN" altLang="zh-CN" i="1">
                                <a:effectLst/>
                                <a:latin typeface="Cambria Math" panose="02040503050406030204" pitchFamily="18" charset="0"/>
                              </a:rPr>
                            </m:ctrlPr>
                          </m:sSupPr>
                          <m:e>
                            <m:r>
                              <a:rPr lang="en-US" altLang="zh-CN" i="1" kern="100">
                                <a:effectLst/>
                                <a:latin typeface="Cambria Math" panose="02040503050406030204" pitchFamily="18" charset="0"/>
                                <a:cs typeface="Times New Roman" panose="02020603050405020304" pitchFamily="18" charset="0"/>
                              </a:rPr>
                              <m:t>𝐷</m:t>
                            </m:r>
                          </m:e>
                          <m:sup>
                            <m:r>
                              <a:rPr lang="en-US" altLang="zh-CN" i="1" kern="100">
                                <a:effectLst/>
                                <a:latin typeface="Cambria Math" panose="02040503050406030204" pitchFamily="18" charset="0"/>
                                <a:cs typeface="Times New Roman" panose="02020603050405020304" pitchFamily="18" charset="0"/>
                              </a:rPr>
                              <m:t>𝑅</m:t>
                            </m:r>
                          </m:sup>
                        </m:sSup>
                        <m:d>
                          <m:dPr>
                            <m:ctrlPr>
                              <a:rPr lang="zh-CN" altLang="zh-CN" i="1">
                                <a:effectLst/>
                                <a:latin typeface="Cambria Math" panose="02040503050406030204" pitchFamily="18" charset="0"/>
                              </a:rPr>
                            </m:ctrlPr>
                          </m:dPr>
                          <m:e>
                            <m:r>
                              <a:rPr lang="en-US" altLang="zh-CN" i="1" kern="100">
                                <a:effectLst/>
                                <a:latin typeface="Cambria Math" panose="02040503050406030204" pitchFamily="18" charset="0"/>
                                <a:cs typeface="Times New Roman" panose="02020603050405020304" pitchFamily="18" charset="0"/>
                              </a:rPr>
                              <m:t>𝑝</m:t>
                            </m:r>
                            <m:r>
                              <a:rPr lang="en-US" altLang="zh-CN" i="1" kern="100">
                                <a:effectLst/>
                                <a:latin typeface="Cambria Math" panose="02040503050406030204" pitchFamily="18" charset="0"/>
                                <a:cs typeface="Times New Roman" panose="02020603050405020304" pitchFamily="18" charset="0"/>
                              </a:rPr>
                              <m:t>−</m:t>
                            </m:r>
                            <m:r>
                              <a:rPr lang="en-US" altLang="zh-CN" i="1" kern="100">
                                <a:effectLst/>
                                <a:latin typeface="Cambria Math" panose="02040503050406030204" pitchFamily="18" charset="0"/>
                                <a:cs typeface="Times New Roman" panose="02020603050405020304" pitchFamily="18" charset="0"/>
                              </a:rPr>
                              <m:t>𝑑</m:t>
                            </m:r>
                          </m:e>
                        </m:d>
                      </m:e>
                    </m:d>
                    <m:r>
                      <a:rPr lang="en-US" altLang="zh-CN" i="1" kern="100">
                        <a:effectLst/>
                        <a:latin typeface="Cambria Math" panose="02040503050406030204" pitchFamily="18" charset="0"/>
                        <a:cs typeface="Times New Roman" panose="02020603050405020304" pitchFamily="18" charset="0"/>
                      </a:rPr>
                      <m:t>≤1</m:t>
                    </m:r>
                  </m:oMath>
                </a14:m>
                <a:endParaRPr lang="zh-CN" altLang="en-US" dirty="0">
                  <a:latin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1935093" y="2986759"/>
                <a:ext cx="5630196" cy="413959"/>
              </a:xfrm>
              <a:prstGeom prst="rect">
                <a:avLst/>
              </a:prstGeom>
              <a:blipFill rotWithShape="0">
                <a:blip r:embed="rId4"/>
                <a:stretch>
                  <a:fillRect l="-866" t="-2941" b="-19118"/>
                </a:stretch>
              </a:blipFill>
            </p:spPr>
            <p:txBody>
              <a:bodyPr/>
              <a:lstStyle/>
              <a:p>
                <a:r>
                  <a:rPr lang="zh-CN" altLang="en-US">
                    <a:noFill/>
                  </a:rPr>
                  <a:t> </a:t>
                </a:r>
              </a:p>
            </p:txBody>
          </p:sp>
        </mc:Fallback>
      </mc:AlternateContent>
      <p:sp>
        <p:nvSpPr>
          <p:cNvPr id="5" name="矩形 4"/>
          <p:cNvSpPr/>
          <p:nvPr/>
        </p:nvSpPr>
        <p:spPr>
          <a:xfrm>
            <a:off x="1935093" y="3501914"/>
            <a:ext cx="2723823" cy="369332"/>
          </a:xfrm>
          <a:prstGeom prst="rect">
            <a:avLst/>
          </a:prstGeom>
        </p:spPr>
        <p:txBody>
          <a:bodyPr wrap="none">
            <a:spAutoFit/>
          </a:bodyPr>
          <a:lstStyle/>
          <a:p>
            <a:r>
              <a:rPr lang="zh-CN" altLang="zh-CN" kern="100" dirty="0">
                <a:latin typeface="+mn-ea"/>
                <a:cs typeface="Times New Roman" panose="02020603050405020304" pitchFamily="18" charset="0"/>
              </a:rPr>
              <a:t>遮挡：除上述两种情况外</a:t>
            </a:r>
            <a:endParaRPr lang="zh-CN" altLang="en-US" dirty="0">
              <a:latin typeface="+mn-ea"/>
            </a:endParaRPr>
          </a:p>
        </p:txBody>
      </p:sp>
      <p:sp>
        <p:nvSpPr>
          <p:cNvPr id="6" name="矩形 5"/>
          <p:cNvSpPr/>
          <p:nvPr/>
        </p:nvSpPr>
        <p:spPr>
          <a:xfrm>
            <a:off x="1935093" y="4211018"/>
            <a:ext cx="6096000" cy="1754326"/>
          </a:xfrm>
          <a:prstGeom prst="rect">
            <a:avLst/>
          </a:prstGeom>
        </p:spPr>
        <p:txBody>
          <a:bodyPr>
            <a:spAutoFit/>
          </a:bodyPr>
          <a:lstStyle/>
          <a:p>
            <a:r>
              <a:rPr lang="zh-CN" altLang="zh-CN" kern="100" dirty="0" smtClean="0">
                <a:latin typeface="+mn-ea"/>
                <a:cs typeface="Times New Roman" panose="02020603050405020304" pitchFamily="18" charset="0"/>
              </a:rPr>
              <a:t>对</a:t>
            </a:r>
            <a:r>
              <a:rPr lang="zh-CN" altLang="en-US" kern="100" dirty="0" smtClean="0">
                <a:latin typeface="+mn-ea"/>
                <a:cs typeface="Times New Roman" panose="02020603050405020304" pitchFamily="18" charset="0"/>
              </a:rPr>
              <a:t>于</a:t>
            </a:r>
            <a:r>
              <a:rPr lang="zh-CN" altLang="zh-CN" kern="100" dirty="0" smtClean="0">
                <a:latin typeface="+mn-ea"/>
                <a:cs typeface="Times New Roman" panose="02020603050405020304" pitchFamily="18" charset="0"/>
              </a:rPr>
              <a:t>标</a:t>
            </a:r>
            <a:r>
              <a:rPr lang="zh-CN" altLang="zh-CN" kern="100" dirty="0">
                <a:latin typeface="+mn-ea"/>
                <a:cs typeface="Times New Roman" panose="02020603050405020304" pitchFamily="18" charset="0"/>
              </a:rPr>
              <a:t>记为“遮挡”的位置</a:t>
            </a:r>
            <a:r>
              <a:rPr lang="zh-CN" altLang="zh-CN" kern="100" dirty="0" smtClean="0">
                <a:latin typeface="+mn-ea"/>
                <a:cs typeface="Times New Roman" panose="02020603050405020304" pitchFamily="18" charset="0"/>
              </a:rPr>
              <a:t>，向</a:t>
            </a:r>
            <a:r>
              <a:rPr lang="zh-CN" altLang="zh-CN" kern="100" dirty="0">
                <a:latin typeface="+mn-ea"/>
                <a:cs typeface="Times New Roman" panose="02020603050405020304" pitchFamily="18" charset="0"/>
              </a:rPr>
              <a:t>左遍历直到找到一个标记为“正确”的点并将该点的视差值作为遮挡点的视差</a:t>
            </a:r>
            <a:r>
              <a:rPr lang="zh-CN" altLang="zh-CN" kern="100" dirty="0" smtClean="0">
                <a:latin typeface="+mn-ea"/>
                <a:cs typeface="Times New Roman" panose="02020603050405020304" pitchFamily="18" charset="0"/>
              </a:rPr>
              <a:t>。</a:t>
            </a:r>
            <a:endParaRPr lang="en-US" altLang="zh-CN" kern="100" dirty="0" smtClean="0">
              <a:latin typeface="+mn-ea"/>
              <a:cs typeface="Times New Roman" panose="02020603050405020304" pitchFamily="18" charset="0"/>
            </a:endParaRPr>
          </a:p>
          <a:p>
            <a:endParaRPr lang="en-US" altLang="zh-CN" kern="100" dirty="0">
              <a:latin typeface="+mn-ea"/>
              <a:cs typeface="Times New Roman" panose="02020603050405020304" pitchFamily="18" charset="0"/>
            </a:endParaRPr>
          </a:p>
          <a:p>
            <a:r>
              <a:rPr lang="zh-CN" altLang="zh-CN" kern="100" dirty="0" smtClean="0">
                <a:latin typeface="+mn-ea"/>
                <a:cs typeface="Times New Roman" panose="02020603050405020304" pitchFamily="18" charset="0"/>
              </a:rPr>
              <a:t>对</a:t>
            </a:r>
            <a:r>
              <a:rPr lang="zh-CN" altLang="zh-CN" kern="100" dirty="0">
                <a:latin typeface="+mn-ea"/>
                <a:cs typeface="Times New Roman" panose="02020603050405020304" pitchFamily="18" charset="0"/>
              </a:rPr>
              <a:t>于标记为“错误”的位置，我们以该点为中心的十六个不同方向中寻找最近的标记为“正确”的点，并取这些视差的中值作为错误点的视差。</a:t>
            </a:r>
            <a:endParaRPr lang="zh-CN" altLang="en-US" dirty="0">
              <a:latin typeface="+mn-ea"/>
            </a:endParaRPr>
          </a:p>
        </p:txBody>
      </p:sp>
      <p:sp>
        <p:nvSpPr>
          <p:cNvPr id="9" name="矩形 8"/>
          <p:cNvSpPr/>
          <p:nvPr/>
        </p:nvSpPr>
        <p:spPr>
          <a:xfrm>
            <a:off x="919430" y="1729133"/>
            <a:ext cx="2236510"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左</a:t>
            </a:r>
            <a:r>
              <a:rPr lang="zh-CN" altLang="en-US" sz="2000" kern="100" dirty="0" smtClean="0">
                <a:ea typeface="微软雅黑" panose="020B0503020204020204" pitchFamily="34" charset="-122"/>
                <a:cs typeface="Times New Roman" panose="02020603050405020304" pitchFamily="18" charset="0"/>
              </a:rPr>
              <a:t>右一致性检查：</a:t>
            </a:r>
            <a:endParaRPr lang="zh-CN" altLang="en-US" sz="2000" dirty="0"/>
          </a:p>
        </p:txBody>
      </p:sp>
    </p:spTree>
    <p:extLst>
      <p:ext uri="{BB962C8B-B14F-4D97-AF65-F5344CB8AC3E}">
        <p14:creationId xmlns:p14="http://schemas.microsoft.com/office/powerpoint/2010/main" val="17469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smtClean="0">
                <a:solidFill>
                  <a:schemeClr val="bg1"/>
                </a:solidFill>
              </a:rPr>
              <a:t>立</a:t>
            </a:r>
            <a:r>
              <a:rPr lang="zh-CN" altLang="en-US" sz="3600" b="1" dirty="0">
                <a:solidFill>
                  <a:schemeClr val="bg1"/>
                </a:solidFill>
              </a:rPr>
              <a:t>体匹配算法设</a:t>
            </a:r>
            <a:r>
              <a:rPr lang="zh-CN" altLang="en-US" sz="3600" b="1" dirty="0" smtClean="0">
                <a:solidFill>
                  <a:schemeClr val="bg1"/>
                </a:solidFill>
              </a:rPr>
              <a:t>计</a:t>
            </a:r>
            <a:endParaRPr lang="zh-CN" altLang="en-US" sz="3600" b="1" dirty="0">
              <a:solidFill>
                <a:schemeClr val="bg1"/>
              </a:solidFill>
            </a:endParaRPr>
          </a:p>
        </p:txBody>
      </p:sp>
      <mc:AlternateContent xmlns:mc="http://schemas.openxmlformats.org/markup-compatibility/2006" xmlns:a14="http://schemas.microsoft.com/office/drawing/2010/main">
        <mc:Choice Requires="a14">
          <p:sp>
            <p:nvSpPr>
              <p:cNvPr id="2" name="矩形 1"/>
              <p:cNvSpPr/>
              <p:nvPr/>
            </p:nvSpPr>
            <p:spPr>
              <a:xfrm>
                <a:off x="919032" y="1828280"/>
                <a:ext cx="8769873"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1600">
                          <a:latin typeface="Cambria Math" panose="02040503050406030204" pitchFamily="18" charset="0"/>
                        </a:rPr>
                        <m:t>E</m:t>
                      </m:r>
                      <m:d>
                        <m:dPr>
                          <m:ctrlPr>
                            <a:rPr lang="zh-CN" altLang="en-US" sz="1600" i="1">
                              <a:latin typeface="Cambria Math" panose="02040503050406030204" pitchFamily="18" charset="0"/>
                            </a:rPr>
                          </m:ctrlPr>
                        </m:dPr>
                        <m:e>
                          <m:r>
                            <m:rPr>
                              <m:sty m:val="p"/>
                            </m:rPr>
                            <a:rPr lang="zh-CN" altLang="en-US" sz="1600" i="0">
                              <a:latin typeface="Cambria Math" panose="02040503050406030204" pitchFamily="18" charset="0"/>
                            </a:rPr>
                            <m:t>D</m:t>
                          </m:r>
                        </m:e>
                      </m:d>
                      <m:r>
                        <a:rPr lang="zh-CN" altLang="en-US" sz="1600" i="0">
                          <a:latin typeface="Cambria Math" panose="02040503050406030204" pitchFamily="18" charset="0"/>
                        </a:rPr>
                        <m:t>=</m:t>
                      </m:r>
                      <m:nary>
                        <m:naryPr>
                          <m:chr m:val="∑"/>
                          <m:limLoc m:val="undOvr"/>
                          <m:supHide m:val="on"/>
                          <m:ctrlPr>
                            <a:rPr lang="zh-CN" altLang="en-US" sz="1600" i="1">
                              <a:latin typeface="Cambria Math" panose="02040503050406030204" pitchFamily="18" charset="0"/>
                            </a:rPr>
                          </m:ctrlPr>
                        </m:naryPr>
                        <m:sub>
                          <m:r>
                            <a:rPr lang="zh-CN" altLang="en-US" sz="1600" b="1" i="1">
                              <a:latin typeface="Cambria Math" panose="02040503050406030204" pitchFamily="18" charset="0"/>
                            </a:rPr>
                            <m:t>𝒑</m:t>
                          </m:r>
                        </m:sub>
                        <m:sup/>
                        <m:e>
                          <m:d>
                            <m:dPr>
                              <m:endChr m:val=""/>
                              <m:ctrlPr>
                                <a:rPr lang="zh-CN" altLang="en-US" sz="1600" b="1" i="1">
                                  <a:latin typeface="Cambria Math" panose="02040503050406030204" pitchFamily="18" charset="0"/>
                                </a:rPr>
                              </m:ctrlPr>
                            </m:dPr>
                            <m:e>
                              <m:sSub>
                                <m:sSubPr>
                                  <m:ctrlPr>
                                    <a:rPr lang="zh-CN" altLang="en-US" sz="1600" b="1"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𝐶𝑁𝑁</m:t>
                                  </m:r>
                                </m:sub>
                              </m:sSub>
                              <m:d>
                                <m:dPr>
                                  <m:ctrlPr>
                                    <a:rPr lang="zh-CN" altLang="en-US" sz="1600" b="1"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0" i="1">
                                      <a:latin typeface="Cambria Math" panose="02040503050406030204" pitchFamily="18" charset="0"/>
                                    </a:rPr>
                                    <m:t>𝐷</m:t>
                                  </m:r>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e>
                                  </m:d>
                                </m:e>
                              </m:d>
                              <m:r>
                                <a:rPr lang="zh-CN" altLang="en-US" sz="1600" b="0" i="0">
                                  <a:latin typeface="Cambria Math" panose="02040503050406030204" pitchFamily="18" charset="0"/>
                                </a:rPr>
                                <m:t>+</m:t>
                              </m:r>
                              <m:nary>
                                <m:naryPr>
                                  <m:chr m:val="∑"/>
                                  <m:limLoc m:val="undOvr"/>
                                  <m:supHide m:val="on"/>
                                  <m:ctrlPr>
                                    <a:rPr lang="zh-CN" altLang="en-US" sz="1600" b="0" i="1">
                                      <a:latin typeface="Cambria Math" panose="02040503050406030204" pitchFamily="18" charset="0"/>
                                    </a:rPr>
                                  </m:ctrlPr>
                                </m:naryPr>
                                <m:sub>
                                  <m:r>
                                    <a:rPr lang="zh-CN" altLang="en-US" sz="1600" b="0" i="1">
                                      <a:latin typeface="Cambria Math" panose="02040503050406030204" pitchFamily="18" charset="0"/>
                                    </a:rPr>
                                    <m:t>𝑞</m:t>
                                  </m:r>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𝑁</m:t>
                                      </m:r>
                                    </m:e>
                                    <m:sub>
                                      <m:r>
                                        <a:rPr lang="zh-CN" altLang="en-US" sz="1600" b="1" i="1">
                                          <a:latin typeface="Cambria Math" panose="02040503050406030204" pitchFamily="18" charset="0"/>
                                        </a:rPr>
                                        <m:t>𝒑</m:t>
                                      </m:r>
                                    </m:sub>
                                  </m:sSub>
                                </m:sub>
                                <m:sup/>
                                <m:e>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𝑃</m:t>
                                      </m:r>
                                    </m:e>
                                    <m:sub>
                                      <m:r>
                                        <a:rPr lang="zh-CN" altLang="en-US" sz="1600" b="0" i="0">
                                          <a:latin typeface="Cambria Math" panose="02040503050406030204" pitchFamily="18" charset="0"/>
                                        </a:rPr>
                                        <m:t>1</m:t>
                                      </m:r>
                                    </m:sub>
                                  </m:sSub>
                                  <m:r>
                                    <a:rPr lang="zh-CN" altLang="en-US" sz="1600" b="0" i="0">
                                      <a:latin typeface="Cambria Math" panose="02040503050406030204" pitchFamily="18" charset="0"/>
                                    </a:rPr>
                                    <m:t>∙1</m:t>
                                  </m:r>
                                  <m:d>
                                    <m:dPr>
                                      <m:begChr m:val="{"/>
                                      <m:endChr m:val="}"/>
                                      <m:ctrlPr>
                                        <a:rPr lang="zh-CN" altLang="en-US" sz="1600" b="0" i="1">
                                          <a:latin typeface="Cambria Math" panose="02040503050406030204" pitchFamily="18" charset="0"/>
                                        </a:rPr>
                                      </m:ctrlPr>
                                    </m:dPr>
                                    <m:e>
                                      <m:d>
                                        <m:dPr>
                                          <m:begChr m:val="|"/>
                                          <m:endChr m:val="|"/>
                                          <m:ctrlPr>
                                            <a:rPr lang="zh-CN" altLang="en-US" sz="1600" b="0" i="1">
                                              <a:latin typeface="Cambria Math" panose="02040503050406030204" pitchFamily="18" charset="0"/>
                                            </a:rPr>
                                          </m:ctrlPr>
                                        </m:dPr>
                                        <m:e>
                                          <m:r>
                                            <a:rPr lang="zh-CN" altLang="en-US" sz="1600" b="0" i="1">
                                              <a:latin typeface="Cambria Math" panose="02040503050406030204" pitchFamily="18" charset="0"/>
                                            </a:rPr>
                                            <m:t>𝐷</m:t>
                                          </m:r>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e>
                                          </m:d>
                                          <m:r>
                                            <a:rPr lang="zh-CN" altLang="en-US" sz="1600" b="0" i="0">
                                              <a:latin typeface="Cambria Math" panose="02040503050406030204" pitchFamily="18" charset="0"/>
                                            </a:rPr>
                                            <m:t>−</m:t>
                                          </m:r>
                                          <m:r>
                                            <a:rPr lang="zh-CN" altLang="en-US" sz="1600" b="0" i="1">
                                              <a:latin typeface="Cambria Math" panose="02040503050406030204" pitchFamily="18" charset="0"/>
                                            </a:rPr>
                                            <m:t>𝐷</m:t>
                                          </m:r>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𝒒</m:t>
                                              </m:r>
                                            </m:e>
                                          </m:d>
                                        </m:e>
                                      </m:d>
                                      <m:r>
                                        <a:rPr lang="zh-CN" altLang="en-US" sz="1600" b="0" i="0">
                                          <a:latin typeface="Cambria Math" panose="02040503050406030204" pitchFamily="18" charset="0"/>
                                        </a:rPr>
                                        <m:t>=1</m:t>
                                      </m:r>
                                    </m:e>
                                  </m:d>
                                </m:e>
                              </m:nary>
                            </m:e>
                          </m:d>
                        </m:e>
                      </m:nary>
                      <m:r>
                        <a:rPr lang="zh-CN" altLang="en-US" sz="1600" b="0" i="0">
                          <a:latin typeface="Cambria Math" panose="02040503050406030204" pitchFamily="18" charset="0"/>
                        </a:rPr>
                        <m:t>+</m:t>
                      </m:r>
                      <m:nary>
                        <m:naryPr>
                          <m:chr m:val="∑"/>
                          <m:limLoc m:val="undOvr"/>
                          <m:supHide m:val="on"/>
                          <m:ctrlPr>
                            <a:rPr lang="zh-CN" altLang="en-US" sz="1600" b="0" i="1">
                              <a:latin typeface="Cambria Math" panose="02040503050406030204" pitchFamily="18" charset="0"/>
                            </a:rPr>
                          </m:ctrlPr>
                        </m:naryPr>
                        <m:sub>
                          <m:r>
                            <a:rPr lang="zh-CN" altLang="en-US" sz="1600" b="0" i="1">
                              <a:latin typeface="Cambria Math" panose="02040503050406030204" pitchFamily="18" charset="0"/>
                            </a:rPr>
                            <m:t>𝑞</m:t>
                          </m:r>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𝑁</m:t>
                              </m:r>
                            </m:e>
                            <m:sub>
                              <m:r>
                                <a:rPr lang="zh-CN" altLang="en-US" sz="1600" b="1" i="1">
                                  <a:latin typeface="Cambria Math" panose="02040503050406030204" pitchFamily="18" charset="0"/>
                                </a:rPr>
                                <m:t>𝒑</m:t>
                              </m:r>
                            </m:sub>
                          </m:sSub>
                        </m:sub>
                        <m:sup/>
                        <m:e>
                          <m:d>
                            <m:dPr>
                              <m:begChr m:val=""/>
                              <m:endChr m:val="}"/>
                              <m:ctrlPr>
                                <a:rPr lang="zh-CN" altLang="en-US" sz="1600" b="0" i="1">
                                  <a:latin typeface="Cambria Math" panose="02040503050406030204" pitchFamily="18" charset="0"/>
                                </a:rPr>
                              </m:ctrlPr>
                            </m:dPr>
                            <m:e>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𝑃</m:t>
                                  </m:r>
                                </m:e>
                                <m:sub>
                                  <m:r>
                                    <a:rPr lang="zh-CN" altLang="en-US" sz="1600" b="0" i="0">
                                      <a:latin typeface="Cambria Math" panose="02040503050406030204" pitchFamily="18" charset="0"/>
                                    </a:rPr>
                                    <m:t>2</m:t>
                                  </m:r>
                                </m:sub>
                              </m:sSub>
                              <m:r>
                                <a:rPr lang="zh-CN" altLang="en-US" sz="1600" b="0" i="0">
                                  <a:latin typeface="Cambria Math" panose="02040503050406030204" pitchFamily="18" charset="0"/>
                                </a:rPr>
                                <m:t>∙1{</m:t>
                              </m:r>
                              <m:d>
                                <m:dPr>
                                  <m:begChr m:val="|"/>
                                  <m:endChr m:val="|"/>
                                  <m:ctrlPr>
                                    <a:rPr lang="zh-CN" altLang="en-US" sz="1600" b="0" i="1">
                                      <a:latin typeface="Cambria Math" panose="02040503050406030204" pitchFamily="18" charset="0"/>
                                    </a:rPr>
                                  </m:ctrlPr>
                                </m:dPr>
                                <m:e>
                                  <m:r>
                                    <a:rPr lang="zh-CN" altLang="en-US" sz="1600" b="0" i="1">
                                      <a:latin typeface="Cambria Math" panose="02040503050406030204" pitchFamily="18" charset="0"/>
                                    </a:rPr>
                                    <m:t>𝐷</m:t>
                                  </m:r>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e>
                                  </m:d>
                                  <m:r>
                                    <a:rPr lang="zh-CN" altLang="en-US" sz="1600" b="0" i="0">
                                      <a:latin typeface="Cambria Math" panose="02040503050406030204" pitchFamily="18" charset="0"/>
                                    </a:rPr>
                                    <m:t>−</m:t>
                                  </m:r>
                                  <m:r>
                                    <a:rPr lang="zh-CN" altLang="en-US" sz="1600" b="0" i="1">
                                      <a:latin typeface="Cambria Math" panose="02040503050406030204" pitchFamily="18" charset="0"/>
                                    </a:rPr>
                                    <m:t>𝐷</m:t>
                                  </m:r>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𝒒</m:t>
                                      </m:r>
                                    </m:e>
                                  </m:d>
                                </m:e>
                              </m:d>
                              <m:r>
                                <a:rPr lang="zh-CN" altLang="en-US" sz="1600" b="0" i="0">
                                  <a:latin typeface="Cambria Math" panose="02040503050406030204" pitchFamily="18" charset="0"/>
                                </a:rPr>
                                <m:t>&gt;1</m:t>
                              </m:r>
                            </m:e>
                          </m:d>
                        </m:e>
                      </m:nary>
                    </m:oMath>
                  </m:oMathPara>
                </a14:m>
                <a:endParaRPr lang="zh-CN" altLang="en-US" sz="1600" dirty="0"/>
              </a:p>
            </p:txBody>
          </p:sp>
        </mc:Choice>
        <mc:Fallback xmlns="">
          <p:sp>
            <p:nvSpPr>
              <p:cNvPr id="2" name="矩形 1"/>
              <p:cNvSpPr>
                <a:spLocks noRot="1" noChangeAspect="1" noMove="1" noResize="1" noEditPoints="1" noAdjustHandles="1" noChangeArrowheads="1" noChangeShapeType="1" noTextEdit="1"/>
              </p:cNvSpPr>
              <p:nvPr/>
            </p:nvSpPr>
            <p:spPr>
              <a:xfrm>
                <a:off x="919032" y="1828280"/>
                <a:ext cx="8769873" cy="885050"/>
              </a:xfrm>
              <a:prstGeom prst="rect">
                <a:avLst/>
              </a:prstGeom>
              <a:blipFill rotWithShape="0">
                <a:blip r:embed="rId3"/>
                <a:stretch>
                  <a:fillRect/>
                </a:stretch>
              </a:blipFill>
            </p:spPr>
            <p:txBody>
              <a:bodyPr/>
              <a:lstStyle/>
              <a:p>
                <a:r>
                  <a:rPr lang="zh-CN" altLang="en-US">
                    <a:noFill/>
                  </a:rPr>
                  <a:t> </a:t>
                </a:r>
              </a:p>
            </p:txBody>
          </p:sp>
        </mc:Fallback>
      </mc:AlternateContent>
      <p:sp>
        <p:nvSpPr>
          <p:cNvPr id="11" name="矩形 10"/>
          <p:cNvSpPr/>
          <p:nvPr/>
        </p:nvSpPr>
        <p:spPr>
          <a:xfrm>
            <a:off x="919430" y="1342764"/>
            <a:ext cx="1723549"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半全局匹配</a:t>
            </a:r>
            <a:r>
              <a:rPr lang="zh-CN" altLang="en-US" sz="2000" kern="100" dirty="0" smtClean="0">
                <a:ea typeface="微软雅黑" panose="020B0503020204020204" pitchFamily="34" charset="-122"/>
                <a:cs typeface="Times New Roman" panose="02020603050405020304" pitchFamily="18" charset="0"/>
              </a:rPr>
              <a:t>：</a:t>
            </a:r>
            <a:endParaRPr lang="zh-CN" altLang="en-US" sz="2000" dirty="0"/>
          </a:p>
        </p:txBody>
      </p:sp>
      <mc:AlternateContent xmlns:mc="http://schemas.openxmlformats.org/markup-compatibility/2006" xmlns:a14="http://schemas.microsoft.com/office/drawing/2010/main">
        <mc:Choice Requires="a14">
          <p:sp>
            <p:nvSpPr>
              <p:cNvPr id="3" name="矩形 2"/>
              <p:cNvSpPr/>
              <p:nvPr/>
            </p:nvSpPr>
            <p:spPr>
              <a:xfrm>
                <a:off x="919032" y="2823769"/>
                <a:ext cx="6872686" cy="12024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𝑟</m:t>
                          </m:r>
                        </m:sub>
                      </m:sSub>
                      <m:d>
                        <m:dPr>
                          <m:ctrlPr>
                            <a:rPr lang="zh-CN" altLang="en-US" sz="160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0" i="1">
                              <a:latin typeface="Cambria Math" panose="02040503050406030204" pitchFamily="18" charset="0"/>
                            </a:rPr>
                            <m:t>𝑑</m:t>
                          </m:r>
                        </m:e>
                      </m:d>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𝐶𝑁𝑁</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0" i="1">
                              <a:latin typeface="Cambria Math" panose="02040503050406030204" pitchFamily="18" charset="0"/>
                            </a:rPr>
                            <m:t>𝑑</m:t>
                          </m:r>
                        </m:e>
                      </m:d>
                      <m:r>
                        <a:rPr lang="zh-CN" altLang="en-US" sz="1600" b="0" i="0">
                          <a:latin typeface="Cambria Math" panose="02040503050406030204" pitchFamily="18" charset="0"/>
                        </a:rPr>
                        <m:t>+</m:t>
                      </m:r>
                      <m:r>
                        <m:rPr>
                          <m:sty m:val="p"/>
                        </m:rPr>
                        <a:rPr lang="zh-CN" altLang="en-US" sz="1600" b="0" i="0">
                          <a:latin typeface="Cambria Math" panose="02040503050406030204" pitchFamily="18" charset="0"/>
                        </a:rPr>
                        <m:t>min</m:t>
                      </m:r>
                      <m:d>
                        <m:dPr>
                          <m:begChr m:val="{"/>
                          <m:endChr m:val=""/>
                          <m:ctrlPr>
                            <a:rPr lang="zh-CN" altLang="en-US" sz="1600" b="0" i="1">
                              <a:latin typeface="Cambria Math" panose="02040503050406030204" pitchFamily="18" charset="0"/>
                            </a:rPr>
                          </m:ctrlPr>
                        </m:dPr>
                        <m:e>
                          <m:d>
                            <m:dPr>
                              <m:begChr m:val=""/>
                              <m:endChr m:val="}"/>
                              <m:ctrlPr>
                                <a:rPr lang="zh-CN" altLang="en-US" sz="1600" b="0" i="1">
                                  <a:latin typeface="Cambria Math" panose="02040503050406030204" pitchFamily="18" charset="0"/>
                                </a:rPr>
                              </m:ctrlPr>
                            </m:dPr>
                            <m:e>
                              <m:eqArr>
                                <m:eqArrPr>
                                  <m:ctrlPr>
                                    <a:rPr lang="zh-CN" altLang="en-US" sz="1600" b="0" i="1">
                                      <a:latin typeface="Cambria Math" panose="02040503050406030204" pitchFamily="18" charset="0"/>
                                    </a:rPr>
                                  </m:ctrlPr>
                                </m:eqArrPr>
                                <m:e>
                                  <m:r>
                                    <a:rPr lang="zh-CN" altLang="en-US" sz="1600" b="0" i="0">
                                      <a:latin typeface="Cambria Math" panose="02040503050406030204" pitchFamily="18" charset="0"/>
                                    </a:rPr>
                                    <m:t>&amp;</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1" i="1">
                                          <a:latin typeface="Cambria Math" panose="02040503050406030204" pitchFamily="18" charset="0"/>
                                        </a:rPr>
                                        <m:t>𝒓</m:t>
                                      </m:r>
                                      <m:r>
                                        <a:rPr lang="zh-CN" altLang="en-US" sz="1600" b="0" i="0">
                                          <a:latin typeface="Cambria Math" panose="02040503050406030204" pitchFamily="18" charset="0"/>
                                        </a:rPr>
                                        <m:t>,</m:t>
                                      </m:r>
                                      <m:r>
                                        <a:rPr lang="zh-CN" altLang="en-US" sz="1600" b="0" i="1">
                                          <a:latin typeface="Cambria Math" panose="02040503050406030204" pitchFamily="18" charset="0"/>
                                        </a:rPr>
                                        <m:t>𝑑</m:t>
                                      </m:r>
                                    </m:e>
                                  </m:d>
                                  <m:r>
                                    <a:rPr lang="zh-CN" altLang="en-US" sz="1600" b="0" i="0">
                                      <a:latin typeface="Cambria Math" panose="02040503050406030204" pitchFamily="18" charset="0"/>
                                    </a:rPr>
                                    <m:t>,</m:t>
                                  </m:r>
                                </m:e>
                                <m:e>
                                  <m:r>
                                    <a:rPr lang="zh-CN" altLang="en-US" sz="1600" b="0" i="0">
                                      <a:latin typeface="Cambria Math" panose="02040503050406030204" pitchFamily="18" charset="0"/>
                                    </a:rPr>
                                    <m:t>&amp;</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1" i="1">
                                          <a:latin typeface="Cambria Math" panose="02040503050406030204" pitchFamily="18" charset="0"/>
                                        </a:rPr>
                                        <m:t>𝒓</m:t>
                                      </m:r>
                                      <m:r>
                                        <a:rPr lang="zh-CN" altLang="en-US" sz="1600" b="0" i="0">
                                          <a:latin typeface="Cambria Math" panose="02040503050406030204" pitchFamily="18" charset="0"/>
                                        </a:rPr>
                                        <m:t>,</m:t>
                                      </m:r>
                                      <m:r>
                                        <a:rPr lang="zh-CN" altLang="en-US" sz="1600" b="0" i="1">
                                          <a:latin typeface="Cambria Math" panose="02040503050406030204" pitchFamily="18" charset="0"/>
                                        </a:rPr>
                                        <m:t>𝑑</m:t>
                                      </m:r>
                                      <m:r>
                                        <a:rPr lang="zh-CN" altLang="en-US" sz="1600" b="0" i="0">
                                          <a:latin typeface="Cambria Math" panose="02040503050406030204" pitchFamily="18" charset="0"/>
                                        </a:rPr>
                                        <m:t>−1</m:t>
                                      </m:r>
                                    </m:e>
                                  </m:d>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𝑃</m:t>
                                      </m:r>
                                    </m:e>
                                    <m:sub>
                                      <m:r>
                                        <a:rPr lang="zh-CN" altLang="en-US" sz="1600" b="0" i="0">
                                          <a:latin typeface="Cambria Math" panose="02040503050406030204" pitchFamily="18" charset="0"/>
                                        </a:rPr>
                                        <m:t>1</m:t>
                                      </m:r>
                                    </m:sub>
                                  </m:sSub>
                                  <m:r>
                                    <a:rPr lang="zh-CN" altLang="en-US" sz="1600" b="0" i="0">
                                      <a:latin typeface="Cambria Math" panose="02040503050406030204" pitchFamily="18" charset="0"/>
                                    </a:rPr>
                                    <m:t>,</m:t>
                                  </m:r>
                                </m:e>
                                <m:e>
                                  <m:r>
                                    <a:rPr lang="zh-CN" altLang="en-US" sz="1600" b="0" i="0">
                                      <a:latin typeface="Cambria Math" panose="02040503050406030204" pitchFamily="18" charset="0"/>
                                    </a:rPr>
                                    <m:t>&amp;</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1" i="1">
                                          <a:latin typeface="Cambria Math" panose="02040503050406030204" pitchFamily="18" charset="0"/>
                                        </a:rPr>
                                        <m:t>𝒓</m:t>
                                      </m:r>
                                      <m:r>
                                        <a:rPr lang="zh-CN" altLang="en-US" sz="1600" b="0" i="0">
                                          <a:latin typeface="Cambria Math" panose="02040503050406030204" pitchFamily="18" charset="0"/>
                                        </a:rPr>
                                        <m:t>,</m:t>
                                      </m:r>
                                      <m:r>
                                        <a:rPr lang="zh-CN" altLang="en-US" sz="1600" b="0" i="1">
                                          <a:latin typeface="Cambria Math" panose="02040503050406030204" pitchFamily="18" charset="0"/>
                                        </a:rPr>
                                        <m:t>𝑑</m:t>
                                      </m:r>
                                      <m:r>
                                        <a:rPr lang="zh-CN" altLang="en-US" sz="1600" b="0" i="0">
                                          <a:latin typeface="Cambria Math" panose="02040503050406030204" pitchFamily="18" charset="0"/>
                                        </a:rPr>
                                        <m:t>+1</m:t>
                                      </m:r>
                                    </m:e>
                                  </m:d>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𝑃</m:t>
                                      </m:r>
                                    </m:e>
                                    <m:sub>
                                      <m:r>
                                        <a:rPr lang="zh-CN" altLang="en-US" sz="1600" b="0" i="0">
                                          <a:latin typeface="Cambria Math" panose="02040503050406030204" pitchFamily="18" charset="0"/>
                                        </a:rPr>
                                        <m:t>1</m:t>
                                      </m:r>
                                    </m:sub>
                                  </m:sSub>
                                  <m:r>
                                    <a:rPr lang="zh-CN" altLang="en-US" sz="1600" b="0" i="0">
                                      <a:latin typeface="Cambria Math" panose="02040503050406030204" pitchFamily="18" charset="0"/>
                                    </a:rPr>
                                    <m:t>,</m:t>
                                  </m:r>
                                </m:e>
                                <m:e>
                                  <m:r>
                                    <a:rPr lang="zh-CN" altLang="en-US" sz="1600" b="0" i="0">
                                      <a:latin typeface="Cambria Math" panose="02040503050406030204" pitchFamily="18" charset="0"/>
                                    </a:rPr>
                                    <m:t>&amp;</m:t>
                                  </m:r>
                                  <m:sSub>
                                    <m:sSubPr>
                                      <m:ctrlPr>
                                        <a:rPr lang="zh-CN" altLang="en-US" sz="1600" b="0" i="1">
                                          <a:latin typeface="Cambria Math" panose="02040503050406030204" pitchFamily="18" charset="0"/>
                                        </a:rPr>
                                      </m:ctrlPr>
                                    </m:sSubPr>
                                    <m:e>
                                      <m:func>
                                        <m:funcPr>
                                          <m:ctrlPr>
                                            <a:rPr lang="zh-CN" altLang="en-US" sz="1600" b="0" i="1">
                                              <a:latin typeface="Cambria Math" panose="02040503050406030204" pitchFamily="18" charset="0"/>
                                            </a:rPr>
                                          </m:ctrlPr>
                                        </m:funcPr>
                                        <m:fName>
                                          <m:limLow>
                                            <m:limLowPr>
                                              <m:ctrlPr>
                                                <a:rPr lang="zh-CN" altLang="en-US" sz="1600" b="0" i="1">
                                                  <a:latin typeface="Cambria Math" panose="02040503050406030204" pitchFamily="18" charset="0"/>
                                                </a:rPr>
                                              </m:ctrlPr>
                                            </m:limLowPr>
                                            <m:e>
                                              <m:r>
                                                <m:rPr>
                                                  <m:sty m:val="p"/>
                                                </m:rPr>
                                                <a:rPr lang="zh-CN" altLang="en-US" sz="1600" b="0" i="0">
                                                  <a:latin typeface="Cambria Math" panose="02040503050406030204" pitchFamily="18" charset="0"/>
                                                </a:rPr>
                                                <m:t>min</m:t>
                                              </m:r>
                                            </m:e>
                                            <m:lim>
                                              <m:r>
                                                <a:rPr lang="zh-CN" altLang="en-US" sz="1600" b="0" i="1">
                                                  <a:latin typeface="Cambria Math" panose="02040503050406030204" pitchFamily="18" charset="0"/>
                                                </a:rPr>
                                                <m:t>𝑘</m:t>
                                              </m:r>
                                            </m:lim>
                                          </m:limLow>
                                        </m:fName>
                                        <m:e>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1" i="1">
                                                  <a:latin typeface="Cambria Math" panose="02040503050406030204" pitchFamily="18" charset="0"/>
                                                </a:rPr>
                                                <m:t>𝒓</m:t>
                                              </m:r>
                                              <m:r>
                                                <a:rPr lang="zh-CN" altLang="en-US" sz="1600" b="0" i="0">
                                                  <a:latin typeface="Cambria Math" panose="02040503050406030204" pitchFamily="18" charset="0"/>
                                                </a:rPr>
                                                <m:t>,</m:t>
                                              </m:r>
                                              <m:r>
                                                <a:rPr lang="zh-CN" altLang="en-US" sz="1600" b="0" i="1">
                                                  <a:latin typeface="Cambria Math" panose="02040503050406030204" pitchFamily="18" charset="0"/>
                                                </a:rPr>
                                                <m:t>𝑘</m:t>
                                              </m:r>
                                            </m:e>
                                          </m:d>
                                        </m:e>
                                      </m:func>
                                      <m:r>
                                        <a:rPr lang="zh-CN" altLang="en-US" sz="1600" b="0" i="0">
                                          <a:latin typeface="Cambria Math" panose="02040503050406030204" pitchFamily="18" charset="0"/>
                                        </a:rPr>
                                        <m:t>+</m:t>
                                      </m:r>
                                      <m:r>
                                        <a:rPr lang="zh-CN" altLang="en-US" sz="1600" b="0" i="1">
                                          <a:latin typeface="Cambria Math" panose="02040503050406030204" pitchFamily="18" charset="0"/>
                                        </a:rPr>
                                        <m:t>𝑃</m:t>
                                      </m:r>
                                    </m:e>
                                    <m:sub>
                                      <m:r>
                                        <a:rPr lang="zh-CN" altLang="en-US" sz="1600" b="0" i="0">
                                          <a:latin typeface="Cambria Math" panose="02040503050406030204" pitchFamily="18" charset="0"/>
                                        </a:rPr>
                                        <m:t>2</m:t>
                                      </m:r>
                                    </m:sub>
                                  </m:sSub>
                                </m:e>
                              </m:eqArr>
                            </m:e>
                          </m:d>
                        </m:e>
                      </m:d>
                      <m:r>
                        <a:rPr lang="zh-CN" altLang="en-US" sz="1600" b="0" i="0">
                          <a:latin typeface="Cambria Math" panose="02040503050406030204" pitchFamily="18" charset="0"/>
                        </a:rPr>
                        <m:t>−</m:t>
                      </m:r>
                      <m:func>
                        <m:funcPr>
                          <m:ctrlPr>
                            <a:rPr lang="zh-CN" altLang="en-US" sz="1600" b="0" i="1">
                              <a:latin typeface="Cambria Math" panose="02040503050406030204" pitchFamily="18" charset="0"/>
                            </a:rPr>
                          </m:ctrlPr>
                        </m:funcPr>
                        <m:fName>
                          <m:limLow>
                            <m:limLowPr>
                              <m:ctrlPr>
                                <a:rPr lang="zh-CN" altLang="en-US" sz="1600" b="0" i="1">
                                  <a:latin typeface="Cambria Math" panose="02040503050406030204" pitchFamily="18" charset="0"/>
                                </a:rPr>
                              </m:ctrlPr>
                            </m:limLowPr>
                            <m:e>
                              <m:r>
                                <m:rPr>
                                  <m:sty m:val="p"/>
                                </m:rPr>
                                <a:rPr lang="zh-CN" altLang="en-US" sz="1600" b="0" i="0">
                                  <a:latin typeface="Cambria Math" panose="02040503050406030204" pitchFamily="18" charset="0"/>
                                </a:rPr>
                                <m:t>min</m:t>
                              </m:r>
                            </m:e>
                            <m:lim>
                              <m:r>
                                <a:rPr lang="zh-CN" altLang="en-US" sz="1600" b="0" i="1">
                                  <a:latin typeface="Cambria Math" panose="02040503050406030204" pitchFamily="18" charset="0"/>
                                </a:rPr>
                                <m:t>𝑘</m:t>
                              </m:r>
                            </m:lim>
                          </m:limLow>
                        </m:fName>
                        <m:e>
                          <m:sSub>
                            <m:sSubPr>
                              <m:ctrlPr>
                                <a:rPr lang="zh-CN" altLang="en-US" sz="1600" b="0"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1" i="1">
                                  <a:latin typeface="Cambria Math" panose="02040503050406030204" pitchFamily="18" charset="0"/>
                                </a:rPr>
                                <m:t>𝒓</m:t>
                              </m:r>
                              <m:r>
                                <a:rPr lang="zh-CN" altLang="en-US" sz="1600" b="0" i="0">
                                  <a:latin typeface="Cambria Math" panose="02040503050406030204" pitchFamily="18" charset="0"/>
                                </a:rPr>
                                <m:t>,</m:t>
                              </m:r>
                              <m:r>
                                <a:rPr lang="zh-CN" altLang="en-US" sz="1600" b="0" i="1">
                                  <a:latin typeface="Cambria Math" panose="02040503050406030204" pitchFamily="18" charset="0"/>
                                </a:rPr>
                                <m:t>𝑘</m:t>
                              </m:r>
                            </m:e>
                          </m:d>
                        </m:e>
                      </m:func>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919032" y="2823769"/>
                <a:ext cx="6872686" cy="120244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04985" y="4248200"/>
                <a:ext cx="9185990" cy="2357953"/>
              </a:xfrm>
              <a:prstGeom prst="rect">
                <a:avLst/>
              </a:prstGeom>
            </p:spPr>
            <p:txBody>
              <a:bodyPr wrap="square">
                <a:spAutoFit/>
              </a:bodyPr>
              <a:lstStyle/>
              <a:p>
                <a:pPr indent="304800" algn="just">
                  <a:lnSpc>
                    <a:spcPct val="150000"/>
                  </a:lnSpc>
                  <a:spcAft>
                    <a:spcPts val="0"/>
                  </a:spcAft>
                </a:pPr>
                <a:r>
                  <a:rPr lang="zh-CN" altLang="zh-CN" sz="1600" kern="100" dirty="0" smtClean="0">
                    <a:latin typeface="Times New Roman" panose="02020603050405020304" pitchFamily="18" charset="0"/>
                    <a:ea typeface="宋体" panose="02010600030101010101" pitchFamily="2" charset="-122"/>
                  </a:rPr>
                  <a:t>惩罚系数</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𝑃</m:t>
                        </m:r>
                      </m:e>
                      <m:sub>
                        <m:r>
                          <a:rPr lang="en-US" altLang="zh-CN" sz="1600" i="1" kern="100">
                            <a:effectLst/>
                            <a:latin typeface="Cambria Math" panose="02040503050406030204" pitchFamily="18" charset="0"/>
                            <a:ea typeface="宋体" panose="02010600030101010101" pitchFamily="2" charset="-122"/>
                          </a:rPr>
                          <m:t>1</m:t>
                        </m:r>
                      </m:sub>
                    </m:sSub>
                  </m:oMath>
                </a14:m>
                <a:r>
                  <a:rPr lang="zh-CN" altLang="zh-CN" sz="1600" kern="100" dirty="0">
                    <a:effectLst/>
                    <a:latin typeface="Times New Roman" panose="02020603050405020304" pitchFamily="18" charset="0"/>
                    <a:ea typeface="宋体" panose="02010600030101010101" pitchFamily="2" charset="-122"/>
                  </a:rPr>
                  <a:t>和</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𝑃</m:t>
                        </m:r>
                      </m:e>
                      <m:sub>
                        <m:r>
                          <a:rPr lang="en-US" altLang="zh-CN" sz="1600" i="1" kern="100">
                            <a:effectLst/>
                            <a:latin typeface="Cambria Math" panose="02040503050406030204" pitchFamily="18" charset="0"/>
                            <a:ea typeface="宋体" panose="02010600030101010101" pitchFamily="2" charset="-122"/>
                          </a:rPr>
                          <m:t>2</m:t>
                        </m:r>
                      </m:sub>
                    </m:sSub>
                  </m:oMath>
                </a14:m>
                <a:r>
                  <a:rPr lang="zh-CN" altLang="zh-CN" sz="1600" kern="100" dirty="0">
                    <a:effectLst/>
                    <a:latin typeface="Times New Roman" panose="02020603050405020304" pitchFamily="18" charset="0"/>
                    <a:ea typeface="宋体" panose="02010600030101010101" pitchFamily="2" charset="-122"/>
                  </a:rPr>
                  <a:t>是为优化图像边缘而设置的</a:t>
                </a:r>
                <a:r>
                  <a:rPr lang="zh-CN" altLang="zh-CN" sz="1600" kern="100" dirty="0" smtClean="0">
                    <a:effectLst/>
                    <a:latin typeface="Times New Roman" panose="02020603050405020304" pitchFamily="18" charset="0"/>
                    <a:ea typeface="宋体" panose="02010600030101010101" pitchFamily="2" charset="-122"/>
                  </a:rPr>
                  <a:t>，</a:t>
                </a:r>
                <a:endParaRPr lang="en-US" altLang="zh-CN" sz="1600" kern="100" dirty="0" smtClean="0">
                  <a:effectLst/>
                  <a:latin typeface="Times New Roman" panose="02020603050405020304" pitchFamily="18" charset="0"/>
                  <a:ea typeface="宋体" panose="02010600030101010101" pitchFamily="2" charset="-122"/>
                </a:endParaRPr>
              </a:p>
              <a:p>
                <a:pPr indent="304800" algn="just">
                  <a:lnSpc>
                    <a:spcPct val="150000"/>
                  </a:lnSpc>
                  <a:spcAft>
                    <a:spcPts val="0"/>
                  </a:spcAft>
                </a:pPr>
                <a:r>
                  <a:rPr lang="zh-CN" altLang="zh-CN" sz="1600" kern="100" dirty="0" smtClean="0">
                    <a:effectLst/>
                    <a:latin typeface="Times New Roman" panose="02020603050405020304" pitchFamily="18" charset="0"/>
                    <a:ea typeface="宋体" panose="02010600030101010101" pitchFamily="2" charset="-122"/>
                  </a:rPr>
                  <a:t>令</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1</m:t>
                        </m:r>
                      </m:sub>
                    </m:sSub>
                  </m:oMath>
                </a14:m>
                <a:r>
                  <a:rPr lang="en-US"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600" kern="100">
                        <a:effectLst/>
                        <a:latin typeface="Cambria Math" panose="02040503050406030204" pitchFamily="18" charset="0"/>
                        <a:ea typeface="宋体" panose="02010600030101010101" pitchFamily="2" charset="-122"/>
                      </a:rPr>
                      <m:t>|</m:t>
                    </m:r>
                    <m:sSup>
                      <m:sSupPr>
                        <m:ctrlPr>
                          <a:rPr lang="zh-CN" altLang="zh-CN" sz="1600" i="1" kern="100">
                            <a:effectLst/>
                            <a:latin typeface="Cambria Math" panose="02040503050406030204" pitchFamily="18" charset="0"/>
                            <a:ea typeface="Cambria Math" panose="02040503050406030204" pitchFamily="18" charset="0"/>
                          </a:rPr>
                        </m:ctrlPr>
                      </m:sSupPr>
                      <m:e>
                        <m:r>
                          <a:rPr lang="en-US" altLang="zh-CN" sz="1600" i="1" kern="100">
                            <a:effectLst/>
                            <a:latin typeface="Cambria Math" panose="02040503050406030204" pitchFamily="18" charset="0"/>
                            <a:ea typeface="宋体" panose="02010600030101010101" pitchFamily="2" charset="-122"/>
                          </a:rPr>
                          <m:t>𝐼</m:t>
                        </m:r>
                      </m:e>
                      <m:sup>
                        <m:r>
                          <a:rPr lang="en-US" altLang="zh-CN" sz="1600" i="1" kern="100">
                            <a:effectLst/>
                            <a:latin typeface="Cambria Math" panose="02040503050406030204" pitchFamily="18" charset="0"/>
                            <a:ea typeface="宋体" panose="02010600030101010101" pitchFamily="2" charset="-122"/>
                          </a:rPr>
                          <m:t>𝐿</m:t>
                        </m:r>
                      </m:sup>
                    </m:sSup>
                    <m:d>
                      <m:dPr>
                        <m:ctrlPr>
                          <a:rPr lang="zh-CN" altLang="zh-CN" sz="1600" i="1" kern="100">
                            <a:effectLst/>
                            <a:latin typeface="Cambria Math" panose="02040503050406030204" pitchFamily="18" charset="0"/>
                            <a:ea typeface="Cambria Math" panose="02040503050406030204" pitchFamily="18" charset="0"/>
                          </a:rPr>
                        </m:ctrlPr>
                      </m:dPr>
                      <m:e>
                        <m:r>
                          <a:rPr lang="en-US" altLang="zh-CN" sz="1600" b="1" i="1" kern="100">
                            <a:effectLst/>
                            <a:latin typeface="Cambria Math" panose="02040503050406030204" pitchFamily="18" charset="0"/>
                            <a:ea typeface="宋体" panose="02010600030101010101" pitchFamily="2" charset="-122"/>
                          </a:rPr>
                          <m:t>𝒑</m:t>
                        </m:r>
                      </m:e>
                    </m:d>
                    <m:r>
                      <a:rPr lang="en-US" altLang="zh-CN" sz="1600" i="1" kern="100">
                        <a:effectLst/>
                        <a:latin typeface="Cambria Math" panose="02040503050406030204" pitchFamily="18" charset="0"/>
                        <a:ea typeface="宋体" panose="02010600030101010101" pitchFamily="2" charset="-122"/>
                      </a:rPr>
                      <m:t>−</m:t>
                    </m:r>
                    <m:sSup>
                      <m:sSupPr>
                        <m:ctrlPr>
                          <a:rPr lang="zh-CN" altLang="zh-CN" sz="1600" i="1" kern="100">
                            <a:effectLst/>
                            <a:latin typeface="Cambria Math" panose="02040503050406030204" pitchFamily="18" charset="0"/>
                            <a:ea typeface="Cambria Math" panose="02040503050406030204" pitchFamily="18" charset="0"/>
                          </a:rPr>
                        </m:ctrlPr>
                      </m:sSupPr>
                      <m:e>
                        <m:r>
                          <a:rPr lang="en-US" altLang="zh-CN" sz="1600" i="1" kern="100">
                            <a:effectLst/>
                            <a:latin typeface="Cambria Math" panose="02040503050406030204" pitchFamily="18" charset="0"/>
                            <a:ea typeface="宋体" panose="02010600030101010101" pitchFamily="2" charset="-122"/>
                          </a:rPr>
                          <m:t>𝐼</m:t>
                        </m:r>
                      </m:e>
                      <m:sup>
                        <m:r>
                          <a:rPr lang="en-US" altLang="zh-CN" sz="1600" i="1" kern="100">
                            <a:effectLst/>
                            <a:latin typeface="Cambria Math" panose="02040503050406030204" pitchFamily="18" charset="0"/>
                            <a:ea typeface="宋体" panose="02010600030101010101" pitchFamily="2" charset="-122"/>
                          </a:rPr>
                          <m:t>𝐿</m:t>
                        </m:r>
                      </m:sup>
                    </m:sSup>
                    <m:d>
                      <m:dPr>
                        <m:ctrlPr>
                          <a:rPr lang="zh-CN" altLang="zh-CN" sz="1600" i="1" kern="100">
                            <a:effectLst/>
                            <a:latin typeface="Cambria Math" panose="02040503050406030204" pitchFamily="18" charset="0"/>
                            <a:ea typeface="Cambria Math" panose="02040503050406030204" pitchFamily="18" charset="0"/>
                          </a:rPr>
                        </m:ctrlPr>
                      </m:dPr>
                      <m:e>
                        <m:r>
                          <a:rPr lang="en-US" altLang="zh-CN" sz="1600" b="1" i="1" kern="100">
                            <a:effectLst/>
                            <a:latin typeface="Cambria Math" panose="02040503050406030204" pitchFamily="18" charset="0"/>
                            <a:ea typeface="宋体" panose="02010600030101010101" pitchFamily="2" charset="-122"/>
                          </a:rPr>
                          <m:t>𝒑</m:t>
                        </m:r>
                        <m:r>
                          <a:rPr lang="en-US" altLang="zh-CN" sz="1600" b="1"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𝒓</m:t>
                        </m:r>
                      </m:e>
                    </m:d>
                    <m:r>
                      <a:rPr lang="en-US" altLang="zh-CN" sz="1600" kern="100">
                        <a:effectLst/>
                        <a:latin typeface="Cambria Math" panose="02040503050406030204" pitchFamily="18" charset="0"/>
                        <a:ea typeface="宋体" panose="02010600030101010101" pitchFamily="2" charset="-122"/>
                      </a:rPr>
                      <m:t>|</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2</m:t>
                        </m:r>
                      </m:sub>
                    </m:sSub>
                  </m:oMath>
                </a14:m>
                <a:r>
                  <a:rPr lang="en-US"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600" kern="100">
                        <a:effectLst/>
                        <a:latin typeface="Cambria Math" panose="02040503050406030204" pitchFamily="18" charset="0"/>
                        <a:ea typeface="宋体" panose="02010600030101010101" pitchFamily="2" charset="-122"/>
                      </a:rPr>
                      <m:t>|</m:t>
                    </m:r>
                    <m:sSup>
                      <m:sSupPr>
                        <m:ctrlPr>
                          <a:rPr lang="zh-CN" altLang="zh-CN" sz="1600" i="1" kern="100">
                            <a:effectLst/>
                            <a:latin typeface="Cambria Math" panose="02040503050406030204" pitchFamily="18" charset="0"/>
                            <a:ea typeface="Cambria Math" panose="02040503050406030204" pitchFamily="18" charset="0"/>
                          </a:rPr>
                        </m:ctrlPr>
                      </m:sSupPr>
                      <m:e>
                        <m:r>
                          <a:rPr lang="en-US" altLang="zh-CN" sz="1600" i="1" kern="100">
                            <a:effectLst/>
                            <a:latin typeface="Cambria Math" panose="02040503050406030204" pitchFamily="18" charset="0"/>
                            <a:ea typeface="宋体" panose="02010600030101010101" pitchFamily="2" charset="-122"/>
                          </a:rPr>
                          <m:t>𝐼</m:t>
                        </m:r>
                      </m:e>
                      <m:sup>
                        <m:r>
                          <a:rPr lang="en-US" altLang="zh-CN" sz="1600" i="1" kern="100">
                            <a:effectLst/>
                            <a:latin typeface="Cambria Math" panose="02040503050406030204" pitchFamily="18" charset="0"/>
                            <a:ea typeface="宋体" panose="02010600030101010101" pitchFamily="2" charset="-122"/>
                          </a:rPr>
                          <m:t>𝑅</m:t>
                        </m:r>
                      </m:sup>
                    </m:sSup>
                    <m:d>
                      <m:dPr>
                        <m:ctrlPr>
                          <a:rPr lang="zh-CN" altLang="zh-CN" sz="1600" i="1" kern="100">
                            <a:effectLst/>
                            <a:latin typeface="Cambria Math" panose="02040503050406030204" pitchFamily="18" charset="0"/>
                            <a:ea typeface="Cambria Math" panose="02040503050406030204" pitchFamily="18" charset="0"/>
                          </a:rPr>
                        </m:ctrlPr>
                      </m:dPr>
                      <m:e>
                        <m:r>
                          <a:rPr lang="en-US" altLang="zh-CN" sz="1600" b="1" i="1" kern="100">
                            <a:effectLst/>
                            <a:latin typeface="Cambria Math" panose="02040503050406030204" pitchFamily="18" charset="0"/>
                            <a:ea typeface="宋体" panose="02010600030101010101" pitchFamily="2" charset="-122"/>
                          </a:rPr>
                          <m:t>𝒑</m:t>
                        </m:r>
                        <m:r>
                          <a:rPr lang="en-US" altLang="zh-CN" sz="1600" b="1" i="1" kern="100">
                            <a:effectLst/>
                            <a:latin typeface="Cambria Math" panose="02040503050406030204" pitchFamily="18" charset="0"/>
                            <a:ea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rPr>
                          <m:t>𝑑</m:t>
                        </m:r>
                      </m:e>
                    </m:d>
                    <m:r>
                      <a:rPr lang="en-US" altLang="zh-CN" sz="1600" i="1" kern="100">
                        <a:effectLst/>
                        <a:latin typeface="Cambria Math" panose="02040503050406030204" pitchFamily="18" charset="0"/>
                        <a:ea typeface="宋体" panose="02010600030101010101" pitchFamily="2" charset="-122"/>
                      </a:rPr>
                      <m:t>−</m:t>
                    </m:r>
                    <m:sSup>
                      <m:sSupPr>
                        <m:ctrlPr>
                          <a:rPr lang="zh-CN" altLang="zh-CN" sz="1600" i="1" kern="100">
                            <a:effectLst/>
                            <a:latin typeface="Cambria Math" panose="02040503050406030204" pitchFamily="18" charset="0"/>
                            <a:ea typeface="Cambria Math" panose="02040503050406030204" pitchFamily="18" charset="0"/>
                          </a:rPr>
                        </m:ctrlPr>
                      </m:sSupPr>
                      <m:e>
                        <m:r>
                          <a:rPr lang="en-US" altLang="zh-CN" sz="1600" i="1" kern="100">
                            <a:effectLst/>
                            <a:latin typeface="Cambria Math" panose="02040503050406030204" pitchFamily="18" charset="0"/>
                            <a:ea typeface="宋体" panose="02010600030101010101" pitchFamily="2" charset="-122"/>
                          </a:rPr>
                          <m:t>𝐼</m:t>
                        </m:r>
                      </m:e>
                      <m:sup>
                        <m:r>
                          <a:rPr lang="en-US" altLang="zh-CN" sz="1600" i="1" kern="100">
                            <a:effectLst/>
                            <a:latin typeface="Cambria Math" panose="02040503050406030204" pitchFamily="18" charset="0"/>
                            <a:ea typeface="宋体" panose="02010600030101010101" pitchFamily="2" charset="-122"/>
                          </a:rPr>
                          <m:t>𝑅</m:t>
                        </m:r>
                      </m:sup>
                    </m:sSup>
                    <m:d>
                      <m:dPr>
                        <m:ctrlPr>
                          <a:rPr lang="zh-CN" altLang="zh-CN" sz="1600" i="1" kern="100">
                            <a:effectLst/>
                            <a:latin typeface="Cambria Math" panose="02040503050406030204" pitchFamily="18" charset="0"/>
                            <a:ea typeface="Cambria Math" panose="02040503050406030204" pitchFamily="18" charset="0"/>
                          </a:rPr>
                        </m:ctrlPr>
                      </m:dPr>
                      <m:e>
                        <m:r>
                          <a:rPr lang="en-US" altLang="zh-CN" sz="1600" b="1" i="1" kern="100">
                            <a:effectLst/>
                            <a:latin typeface="Cambria Math" panose="02040503050406030204" pitchFamily="18" charset="0"/>
                            <a:ea typeface="宋体" panose="02010600030101010101" pitchFamily="2" charset="-122"/>
                          </a:rPr>
                          <m:t>𝒑</m:t>
                        </m:r>
                        <m:r>
                          <a:rPr lang="en-US" altLang="zh-CN" sz="1600" b="1" i="1" kern="100">
                            <a:effectLst/>
                            <a:latin typeface="Cambria Math" panose="02040503050406030204" pitchFamily="18" charset="0"/>
                            <a:ea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rPr>
                          <m:t>𝑑</m:t>
                        </m:r>
                        <m:r>
                          <a:rPr lang="en-US" altLang="zh-CN" sz="1600" b="1"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𝒓</m:t>
                        </m:r>
                      </m:e>
                    </m:d>
                    <m:r>
                      <a:rPr lang="en-US" altLang="zh-CN" sz="1600" kern="100">
                        <a:effectLst/>
                        <a:latin typeface="Cambria Math" panose="02040503050406030204" pitchFamily="18" charset="0"/>
                        <a:ea typeface="宋体" panose="02010600030101010101" pitchFamily="2" charset="-122"/>
                      </a:rPr>
                      <m:t>|</m:t>
                    </m:r>
                  </m:oMath>
                </a14:m>
                <a:r>
                  <a:rPr lang="zh-CN"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𝑃</m:t>
                        </m:r>
                      </m:e>
                      <m:sub>
                        <m:r>
                          <a:rPr lang="en-US" altLang="zh-CN" sz="1600" i="1" kern="100">
                            <a:effectLst/>
                            <a:latin typeface="Cambria Math" panose="02040503050406030204" pitchFamily="18" charset="0"/>
                            <a:ea typeface="宋体" panose="02010600030101010101" pitchFamily="2" charset="-122"/>
                          </a:rPr>
                          <m:t>1</m:t>
                        </m:r>
                      </m:sub>
                    </m:sSub>
                  </m:oMath>
                </a14:m>
                <a:r>
                  <a:rPr lang="zh-CN" altLang="zh-CN" sz="1600" kern="100" dirty="0">
                    <a:effectLst/>
                    <a:latin typeface="Times New Roman" panose="02020603050405020304" pitchFamily="18" charset="0"/>
                    <a:ea typeface="宋体" panose="02010600030101010101" pitchFamily="2" charset="-122"/>
                  </a:rPr>
                  <a:t>和</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𝑃</m:t>
                        </m:r>
                      </m:e>
                      <m:sub>
                        <m:r>
                          <a:rPr lang="en-US" altLang="zh-CN" sz="1600" i="1" kern="100">
                            <a:effectLst/>
                            <a:latin typeface="Cambria Math" panose="02040503050406030204" pitchFamily="18" charset="0"/>
                            <a:ea typeface="宋体" panose="02010600030101010101" pitchFamily="2" charset="-122"/>
                          </a:rPr>
                          <m:t>2</m:t>
                        </m:r>
                      </m:sub>
                    </m:sSub>
                  </m:oMath>
                </a14:m>
                <a:r>
                  <a:rPr lang="zh-CN" altLang="zh-CN" sz="1600" kern="100" dirty="0">
                    <a:effectLst/>
                    <a:latin typeface="Times New Roman" panose="02020603050405020304" pitchFamily="18" charset="0"/>
                    <a:ea typeface="宋体" panose="02010600030101010101" pitchFamily="2" charset="-122"/>
                  </a:rPr>
                  <a:t>遵循以下规则</a:t>
                </a:r>
                <a:r>
                  <a:rPr lang="zh-CN" altLang="zh-CN" sz="1600" kern="100" dirty="0" smtClean="0">
                    <a:effectLst/>
                    <a:latin typeface="Times New Roman" panose="02020603050405020304" pitchFamily="18" charset="0"/>
                    <a:ea typeface="宋体" panose="02010600030101010101" pitchFamily="2" charset="-122"/>
                  </a:rPr>
                  <a:t>：</a:t>
                </a:r>
                <a:endParaRPr lang="en-US" altLang="zh-CN" sz="1200" kern="100" dirty="0" smtClean="0">
                  <a:latin typeface="Times New Roman" panose="02020603050405020304" pitchFamily="18" charset="0"/>
                  <a:ea typeface="宋体" panose="02010600030101010101" pitchFamily="2" charset="-122"/>
                </a:endParaRPr>
              </a:p>
              <a:p>
                <a:pPr indent="304800" algn="just">
                  <a:lnSpc>
                    <a:spcPct val="150000"/>
                  </a:lnSpc>
                  <a:spcAft>
                    <a:spcPts val="0"/>
                  </a:spcAft>
                </a:pPr>
                <a:r>
                  <a:rPr lang="zh-CN" altLang="zh-CN" sz="1600" kern="100" dirty="0" smtClean="0">
                    <a:effectLst/>
                    <a:latin typeface="Calibri" panose="020F0502020204030204" pitchFamily="34" charset="0"/>
                    <a:ea typeface="宋体" panose="02010600030101010101" pitchFamily="2" charset="-122"/>
                    <a:cs typeface="Times New Roman" panose="02020603050405020304" pitchFamily="18" charset="0"/>
                  </a:rPr>
                  <a:t>如</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果</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600" b="0" i="0"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1600" kern="100" dirty="0">
                    <a:effectLst/>
                    <a:latin typeface="Times New Roman" panose="02020603050405020304" pitchFamily="18" charset="0"/>
                    <a:ea typeface="宋体" panose="02010600030101010101" pitchFamily="2" charset="-122"/>
                  </a:rPr>
                  <a:t>sgm_D</a:t>
                </a:r>
                <a:r>
                  <a:rPr lang="zh-CN"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2</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1600" b="0" i="0"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1600" kern="100" dirty="0">
                    <a:effectLst/>
                    <a:latin typeface="Times New Roman" panose="02020603050405020304" pitchFamily="18" charset="0"/>
                    <a:ea typeface="宋体" panose="02010600030101010101" pitchFamily="2" charset="-122"/>
                  </a:rPr>
                  <a:t>sgm_D</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e>
                      <m:sub>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e>
                      <m:sub>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en-US" altLang="zh-CN" sz="1600" kern="100" dirty="0" smtClean="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spcAft>
                    <a:spcPts val="0"/>
                  </a:spcAft>
                </a:pP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如果</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0" i="0"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1600" kern="100" dirty="0">
                    <a:effectLst/>
                    <a:latin typeface="Times New Roman" panose="02020603050405020304" pitchFamily="18" charset="0"/>
                    <a:ea typeface="宋体" panose="02010600030101010101" pitchFamily="2" charset="-122"/>
                  </a:rPr>
                  <a:t>sgm_D</a:t>
                </a:r>
                <a:r>
                  <a:rPr lang="zh-CN"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2</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0" i="0"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1600" kern="100" dirty="0">
                    <a:effectLst/>
                    <a:latin typeface="Times New Roman" panose="02020603050405020304" pitchFamily="18" charset="0"/>
                    <a:ea typeface="宋体" panose="02010600030101010101" pitchFamily="2" charset="-122"/>
                  </a:rPr>
                  <a:t>sgm_D</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num>
                      <m:den>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Q</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num>
                      <m:den>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Q</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den>
                    </m:f>
                  </m:oMath>
                </a14:m>
                <a:endParaRPr lang="en-US" altLang="zh-CN" sz="1600" kern="100" dirty="0" smtClean="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spcAft>
                    <a:spcPts val="0"/>
                  </a:spcAft>
                </a:pPr>
                <a:r>
                  <a:rPr lang="zh-CN" altLang="zh-CN" sz="1600" kern="100" dirty="0" smtClean="0">
                    <a:effectLst/>
                    <a:latin typeface="Times New Roman" panose="02020603050405020304" pitchFamily="18" charset="0"/>
                    <a:ea typeface="宋体" panose="02010600030101010101" pitchFamily="2" charset="-122"/>
                  </a:rPr>
                  <a:t>其</a:t>
                </a:r>
                <a:r>
                  <a:rPr lang="zh-CN" altLang="zh-CN" sz="1600" kern="100" dirty="0">
                    <a:effectLst/>
                    <a:latin typeface="Times New Roman" panose="02020603050405020304" pitchFamily="18" charset="0"/>
                    <a:ea typeface="宋体" panose="02010600030101010101" pitchFamily="2" charset="-122"/>
                  </a:rPr>
                  <a:t>他情况，则</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num>
                      <m:den>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Q</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den>
                    </m:f>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num>
                      <m:den>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sgm</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_</m:t>
                        </m:r>
                        <m:r>
                          <m:rPr>
                            <m:sty m:val="p"/>
                          </m:rP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Q</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den>
                    </m:f>
                  </m:oMath>
                </a14:m>
                <a:endParaRPr lang="zh-CN" altLang="zh-CN" sz="1200" kern="100" dirty="0">
                  <a:effectLst/>
                  <a:latin typeface="Times New Roman" panose="02020603050405020304" pitchFamily="18" charset="0"/>
                  <a:ea typeface="宋体" panose="0201060003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04985" y="4248200"/>
                <a:ext cx="9185990" cy="2357953"/>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190615" y="3136504"/>
                <a:ext cx="2589170" cy="688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𝐶</m:t>
                          </m:r>
                        </m:e>
                        <m:sub>
                          <m:r>
                            <a:rPr lang="zh-CN" altLang="en-US" sz="1600" i="1">
                              <a:latin typeface="Cambria Math" panose="02040503050406030204" pitchFamily="18" charset="0"/>
                            </a:rPr>
                            <m:t>𝑆𝐺𝑀</m:t>
                          </m:r>
                        </m:sub>
                      </m:sSub>
                      <m:d>
                        <m:dPr>
                          <m:ctrlPr>
                            <a:rPr lang="zh-CN" altLang="en-US" sz="1600"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0" i="1">
                              <a:latin typeface="Cambria Math" panose="02040503050406030204" pitchFamily="18" charset="0"/>
                            </a:rPr>
                            <m:t>𝑑</m:t>
                          </m:r>
                        </m:e>
                      </m:d>
                      <m:r>
                        <a:rPr lang="zh-CN" altLang="en-US" sz="1600" b="0" i="0">
                          <a:latin typeface="Cambria Math" panose="02040503050406030204" pitchFamily="18" charset="0"/>
                        </a:rPr>
                        <m:t>=</m:t>
                      </m:r>
                      <m:f>
                        <m:fPr>
                          <m:ctrlPr>
                            <a:rPr lang="zh-CN" altLang="en-US" sz="1600" b="0" i="1">
                              <a:latin typeface="Cambria Math" panose="02040503050406030204" pitchFamily="18" charset="0"/>
                            </a:rPr>
                          </m:ctrlPr>
                        </m:fPr>
                        <m:num>
                          <m:r>
                            <a:rPr lang="zh-CN" altLang="en-US" sz="1600" b="0" i="0">
                              <a:latin typeface="Cambria Math" panose="02040503050406030204" pitchFamily="18" charset="0"/>
                            </a:rPr>
                            <m:t>1</m:t>
                          </m:r>
                        </m:num>
                        <m:den>
                          <m:r>
                            <a:rPr lang="zh-CN" altLang="en-US" sz="1600" b="0" i="0">
                              <a:latin typeface="Cambria Math" panose="02040503050406030204" pitchFamily="18" charset="0"/>
                            </a:rPr>
                            <m:t>4</m:t>
                          </m:r>
                        </m:den>
                      </m:f>
                      <m:nary>
                        <m:naryPr>
                          <m:chr m:val="∑"/>
                          <m:limLoc m:val="undOvr"/>
                          <m:supHide m:val="on"/>
                          <m:ctrlPr>
                            <a:rPr lang="zh-CN" altLang="en-US" sz="1600" b="0" i="1">
                              <a:latin typeface="Cambria Math" panose="02040503050406030204" pitchFamily="18" charset="0"/>
                            </a:rPr>
                          </m:ctrlPr>
                        </m:naryPr>
                        <m:sub>
                          <m:r>
                            <a:rPr lang="zh-CN" altLang="en-US" sz="1600" b="1" i="1">
                              <a:latin typeface="Cambria Math" panose="02040503050406030204" pitchFamily="18" charset="0"/>
                            </a:rPr>
                            <m:t>𝒓</m:t>
                          </m:r>
                        </m:sub>
                        <m:sup/>
                        <m:e>
                          <m:sSub>
                            <m:sSubPr>
                              <m:ctrlPr>
                                <a:rPr lang="zh-CN" altLang="en-US" sz="1600" b="1" i="1">
                                  <a:latin typeface="Cambria Math" panose="02040503050406030204" pitchFamily="18" charset="0"/>
                                </a:rPr>
                              </m:ctrlPr>
                            </m:sSubPr>
                            <m:e>
                              <m:r>
                                <a:rPr lang="zh-CN" altLang="en-US" sz="1600" b="0" i="1">
                                  <a:latin typeface="Cambria Math" panose="02040503050406030204" pitchFamily="18" charset="0"/>
                                </a:rPr>
                                <m:t>𝐶</m:t>
                              </m:r>
                            </m:e>
                            <m:sub>
                              <m:r>
                                <a:rPr lang="zh-CN" altLang="en-US" sz="1600" b="0" i="1">
                                  <a:latin typeface="Cambria Math" panose="02040503050406030204" pitchFamily="18" charset="0"/>
                                </a:rPr>
                                <m:t>𝑟</m:t>
                              </m:r>
                            </m:sub>
                          </m:sSub>
                          <m:d>
                            <m:dPr>
                              <m:ctrlPr>
                                <a:rPr lang="zh-CN" altLang="en-US" sz="1600" b="1" i="1">
                                  <a:latin typeface="Cambria Math" panose="02040503050406030204" pitchFamily="18" charset="0"/>
                                </a:rPr>
                              </m:ctrlPr>
                            </m:dPr>
                            <m:e>
                              <m:r>
                                <a:rPr lang="zh-CN" altLang="en-US" sz="1600" b="1" i="1">
                                  <a:latin typeface="Cambria Math" panose="02040503050406030204" pitchFamily="18" charset="0"/>
                                </a:rPr>
                                <m:t>𝒑</m:t>
                              </m:r>
                              <m:r>
                                <a:rPr lang="zh-CN" altLang="en-US" sz="1600" b="0" i="0">
                                  <a:latin typeface="Cambria Math" panose="02040503050406030204" pitchFamily="18" charset="0"/>
                                </a:rPr>
                                <m:t>,</m:t>
                              </m:r>
                              <m:r>
                                <a:rPr lang="zh-CN" altLang="en-US" sz="1600" b="0" i="1">
                                  <a:latin typeface="Cambria Math" panose="02040503050406030204" pitchFamily="18" charset="0"/>
                                </a:rPr>
                                <m:t>𝑑</m:t>
                              </m:r>
                            </m:e>
                          </m:d>
                        </m:e>
                      </m:nary>
                    </m:oMath>
                  </m:oMathPara>
                </a14:m>
                <a:endParaRPr lang="zh-CN" altLang="en-US" sz="1600" dirty="0"/>
              </a:p>
            </p:txBody>
          </p:sp>
        </mc:Choice>
        <mc:Fallback xmlns="">
          <p:sp>
            <p:nvSpPr>
              <p:cNvPr id="5" name="矩形 4"/>
              <p:cNvSpPr>
                <a:spLocks noRot="1" noChangeAspect="1" noMove="1" noResize="1" noEditPoints="1" noAdjustHandles="1" noChangeArrowheads="1" noChangeShapeType="1" noTextEdit="1"/>
              </p:cNvSpPr>
              <p:nvPr/>
            </p:nvSpPr>
            <p:spPr>
              <a:xfrm>
                <a:off x="8190615" y="3136504"/>
                <a:ext cx="2589170" cy="68852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850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smtClean="0">
                <a:solidFill>
                  <a:schemeClr val="bg1"/>
                </a:solidFill>
              </a:rPr>
              <a:t>立</a:t>
            </a:r>
            <a:r>
              <a:rPr lang="zh-CN" altLang="en-US" sz="3600" b="1" dirty="0">
                <a:solidFill>
                  <a:schemeClr val="bg1"/>
                </a:solidFill>
              </a:rPr>
              <a:t>体匹配算法设</a:t>
            </a:r>
            <a:r>
              <a:rPr lang="zh-CN" altLang="en-US" sz="3600" b="1" dirty="0" smtClean="0">
                <a:solidFill>
                  <a:schemeClr val="bg1"/>
                </a:solidFill>
              </a:rPr>
              <a:t>计</a:t>
            </a:r>
            <a:endParaRPr lang="zh-CN" altLang="en-US" sz="3600" b="1" dirty="0">
              <a:solidFill>
                <a:schemeClr val="bg1"/>
              </a:solidFill>
            </a:endParaRPr>
          </a:p>
        </p:txBody>
      </p:sp>
      <p:sp>
        <p:nvSpPr>
          <p:cNvPr id="5" name="矩形 4"/>
          <p:cNvSpPr/>
          <p:nvPr/>
        </p:nvSpPr>
        <p:spPr>
          <a:xfrm>
            <a:off x="1386626" y="2265128"/>
            <a:ext cx="6817216" cy="1754326"/>
          </a:xfrm>
          <a:prstGeom prst="rect">
            <a:avLst/>
          </a:prstGeom>
        </p:spPr>
        <p:txBody>
          <a:bodyPr wrap="square">
            <a:spAutoFit/>
          </a:bodyPr>
          <a:lstStyle/>
          <a:p>
            <a:r>
              <a:rPr lang="zh-CN" altLang="en-US" dirty="0">
                <a:latin typeface="+mn-ea"/>
              </a:rPr>
              <a:t>中值滤</a:t>
            </a:r>
            <a:r>
              <a:rPr lang="zh-CN" altLang="en-US" dirty="0" smtClean="0">
                <a:latin typeface="+mn-ea"/>
              </a:rPr>
              <a:t>波：用</a:t>
            </a:r>
            <a:r>
              <a:rPr lang="zh-CN" altLang="en-US" dirty="0">
                <a:latin typeface="+mn-ea"/>
              </a:rPr>
              <a:t>像素点邻域内灰度值的中值来代替该像素点的灰度值，在去除脉冲噪声、椒盐噪声的同时又保留了图像边缘细节</a:t>
            </a:r>
            <a:r>
              <a:rPr lang="zh-CN" altLang="en-US" dirty="0" smtClean="0">
                <a:latin typeface="+mn-ea"/>
              </a:rPr>
              <a:t>。</a:t>
            </a:r>
            <a:endParaRPr lang="en-US" altLang="zh-CN" dirty="0" smtClean="0">
              <a:latin typeface="+mn-ea"/>
            </a:endParaRPr>
          </a:p>
          <a:p>
            <a:endParaRPr lang="en-US" altLang="zh-CN" dirty="0" smtClean="0">
              <a:latin typeface="+mn-ea"/>
            </a:endParaRPr>
          </a:p>
          <a:p>
            <a:r>
              <a:rPr lang="zh-CN" altLang="en-US" dirty="0" smtClean="0">
                <a:latin typeface="+mn-ea"/>
              </a:rPr>
              <a:t>双边滤波：是一种结合图像的空间邻近度和像素值相似度的折衷处理，同时考虑空域信息和灰度相似性，达到保边去噪的目的，具有简单、非迭代、局部的特点。</a:t>
            </a:r>
            <a:endParaRPr lang="zh-CN" altLang="en-US" dirty="0">
              <a:latin typeface="+mn-ea"/>
            </a:endParaRPr>
          </a:p>
        </p:txBody>
      </p:sp>
      <p:sp>
        <p:nvSpPr>
          <p:cNvPr id="6" name="矩形 5"/>
          <p:cNvSpPr/>
          <p:nvPr/>
        </p:nvSpPr>
        <p:spPr>
          <a:xfrm>
            <a:off x="1386626" y="4379589"/>
            <a:ext cx="6096000" cy="923330"/>
          </a:xfrm>
          <a:prstGeom prst="rect">
            <a:avLst/>
          </a:prstGeom>
        </p:spPr>
        <p:txBody>
          <a:bodyPr>
            <a:spAutoFit/>
          </a:bodyPr>
          <a:lstStyle/>
          <a:p>
            <a:r>
              <a:rPr lang="zh-CN" altLang="en-US" dirty="0">
                <a:latin typeface="+mn-ea"/>
              </a:rPr>
              <a:t>滤波过程中涉及到的超参数有中值滤波孔径线性尺寸</a:t>
            </a:r>
            <a:r>
              <a:rPr lang="en-US" altLang="zh-CN" dirty="0">
                <a:latin typeface="Times New Roman" panose="02020603050405020304" pitchFamily="18" charset="0"/>
                <a:cs typeface="Times New Roman" panose="02020603050405020304" pitchFamily="18" charset="0"/>
              </a:rPr>
              <a:t>ksize</a:t>
            </a:r>
            <a:r>
              <a:rPr lang="zh-CN" altLang="en-US" dirty="0">
                <a:latin typeface="+mn-ea"/>
              </a:rPr>
              <a:t>，双边滤波邻域范围直径</a:t>
            </a:r>
            <a:r>
              <a:rPr lang="en-US" altLang="zh-CN" dirty="0">
                <a:latin typeface="Times New Roman" panose="02020603050405020304" pitchFamily="18" charset="0"/>
                <a:cs typeface="Times New Roman" panose="02020603050405020304" pitchFamily="18" charset="0"/>
              </a:rPr>
              <a:t>d</a:t>
            </a:r>
            <a:r>
              <a:rPr lang="zh-CN" altLang="en-US" dirty="0">
                <a:latin typeface="+mn-ea"/>
              </a:rPr>
              <a:t>，颜色空间的标准差</a:t>
            </a:r>
            <a:r>
              <a:rPr lang="en-US" altLang="zh-CN" dirty="0">
                <a:latin typeface="Times New Roman" panose="02020603050405020304" pitchFamily="18" charset="0"/>
                <a:cs typeface="Times New Roman" panose="02020603050405020304" pitchFamily="18" charset="0"/>
              </a:rPr>
              <a:t>sigmaColor</a:t>
            </a:r>
            <a:r>
              <a:rPr lang="zh-CN" altLang="en-US" dirty="0">
                <a:latin typeface="+mn-ea"/>
              </a:rPr>
              <a:t>和坐标空间的标准差</a:t>
            </a:r>
            <a:r>
              <a:rPr lang="en-US" altLang="zh-CN" dirty="0">
                <a:latin typeface="Times New Roman" panose="02020603050405020304" pitchFamily="18" charset="0"/>
                <a:cs typeface="Times New Roman" panose="02020603050405020304" pitchFamily="18" charset="0"/>
              </a:rPr>
              <a:t>sigmaSpace</a:t>
            </a:r>
            <a:r>
              <a:rPr lang="zh-CN" altLang="en-US" dirty="0">
                <a:latin typeface="+mn-ea"/>
              </a:rPr>
              <a:t>。</a:t>
            </a:r>
          </a:p>
        </p:txBody>
      </p:sp>
      <p:sp>
        <p:nvSpPr>
          <p:cNvPr id="15" name="矩形 14"/>
          <p:cNvSpPr/>
          <p:nvPr/>
        </p:nvSpPr>
        <p:spPr>
          <a:xfrm>
            <a:off x="812009" y="1504883"/>
            <a:ext cx="990977"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滤波</a:t>
            </a:r>
            <a:r>
              <a:rPr lang="zh-CN" altLang="en-US" sz="2000" kern="100" dirty="0" smtClean="0">
                <a:ea typeface="微软雅黑" panose="020B0503020204020204" pitchFamily="34" charset="-122"/>
                <a:cs typeface="Times New Roman" panose="02020603050405020304" pitchFamily="18" charset="0"/>
              </a:rPr>
              <a:t>：</a:t>
            </a:r>
            <a:endParaRPr lang="zh-CN" altLang="en-US" sz="2000" dirty="0"/>
          </a:p>
        </p:txBody>
      </p:sp>
    </p:spTree>
    <p:extLst>
      <p:ext uri="{BB962C8B-B14F-4D97-AF65-F5344CB8AC3E}">
        <p14:creationId xmlns:p14="http://schemas.microsoft.com/office/powerpoint/2010/main" val="427088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3488" y="2994463"/>
            <a:ext cx="5708293" cy="1004762"/>
          </a:xfrm>
          <a:prstGeom prst="rect">
            <a:avLst/>
          </a:prstGeom>
          <a:noFill/>
        </p:spPr>
        <p:txBody>
          <a:bodyPr wrap="square" rtlCol="0">
            <a:spAutoFit/>
          </a:bodyPr>
          <a:lstStyle/>
          <a:p>
            <a:pPr>
              <a:lnSpc>
                <a:spcPct val="150000"/>
              </a:lnSpc>
            </a:pPr>
            <a:r>
              <a:rPr lang="zh-CN" altLang="en-US" sz="4400" b="1" dirty="0">
                <a:solidFill>
                  <a:schemeClr val="bg1"/>
                </a:solidFill>
              </a:rPr>
              <a:t>数据</a:t>
            </a:r>
            <a:r>
              <a:rPr lang="zh-CN" altLang="en-US" sz="4400" b="1" dirty="0" smtClean="0">
                <a:solidFill>
                  <a:schemeClr val="bg1"/>
                </a:solidFill>
              </a:rPr>
              <a:t>集构造</a:t>
            </a:r>
            <a:endParaRPr lang="zh-CN" altLang="en-US" sz="4400" b="1" dirty="0">
              <a:solidFill>
                <a:schemeClr val="bg1"/>
              </a:solidFill>
            </a:endParaRP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16388756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数据</a:t>
            </a:r>
            <a:r>
              <a:rPr lang="zh-CN" altLang="en-US" sz="3600" b="1" dirty="0" smtClean="0">
                <a:solidFill>
                  <a:schemeClr val="bg1"/>
                </a:solidFill>
              </a:rPr>
              <a:t>集构造</a:t>
            </a:r>
            <a:endParaRPr lang="zh-CN" altLang="en-US" sz="3600" b="1" dirty="0">
              <a:solidFill>
                <a:schemeClr val="bg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65" y="2318197"/>
            <a:ext cx="3576568" cy="3084490"/>
          </a:xfrm>
          <a:prstGeom prst="rect">
            <a:avLst/>
          </a:prstGeom>
        </p:spPr>
      </p:pic>
      <p:sp>
        <p:nvSpPr>
          <p:cNvPr id="12" name="Title 13"/>
          <p:cNvSpPr txBox="1"/>
          <p:nvPr/>
        </p:nvSpPr>
        <p:spPr>
          <a:xfrm>
            <a:off x="7017174" y="2091233"/>
            <a:ext cx="4344245" cy="850750"/>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dirty="0" smtClean="0">
                <a:latin typeface="微软雅黑" panose="020B0503020204020204" pitchFamily="34" charset="-122"/>
                <a:ea typeface="微软雅黑" panose="020B0503020204020204" pitchFamily="34" charset="-122"/>
                <a:cs typeface="+mn-ea"/>
                <a:sym typeface="+mn-lt"/>
              </a:rPr>
              <a:t>由</a:t>
            </a:r>
            <a:r>
              <a:rPr lang="zh-CN" altLang="en-US" sz="1800" dirty="0">
                <a:latin typeface="微软雅黑" panose="020B0503020204020204" pitchFamily="34" charset="-122"/>
                <a:ea typeface="微软雅黑" panose="020B0503020204020204" pitchFamily="34" charset="-122"/>
                <a:cs typeface="+mn-ea"/>
                <a:sym typeface="+mn-lt"/>
              </a:rPr>
              <a:t>安装在汽车车顶上两个相隔约</a:t>
            </a:r>
            <a:r>
              <a:rPr lang="en-US" altLang="zh-CN" sz="1800" dirty="0">
                <a:latin typeface="微软雅黑" panose="020B0503020204020204" pitchFamily="34" charset="-122"/>
                <a:ea typeface="微软雅黑" panose="020B0503020204020204" pitchFamily="34" charset="-122"/>
                <a:cs typeface="+mn-ea"/>
                <a:sym typeface="+mn-lt"/>
              </a:rPr>
              <a:t>54</a:t>
            </a:r>
            <a:r>
              <a:rPr lang="zh-CN" altLang="en-US" sz="1800" dirty="0">
                <a:latin typeface="微软雅黑" panose="020B0503020204020204" pitchFamily="34" charset="-122"/>
                <a:ea typeface="微软雅黑" panose="020B0503020204020204" pitchFamily="34" charset="-122"/>
                <a:cs typeface="+mn-ea"/>
                <a:sym typeface="+mn-lt"/>
              </a:rPr>
              <a:t>厘米的摄像机拍摄，图像分辨</a:t>
            </a:r>
            <a:r>
              <a:rPr lang="zh-CN" altLang="en-US" sz="1800" dirty="0" smtClean="0">
                <a:latin typeface="微软雅黑" panose="020B0503020204020204" pitchFamily="34" charset="-122"/>
                <a:ea typeface="微软雅黑" panose="020B0503020204020204" pitchFamily="34" charset="-122"/>
                <a:cs typeface="+mn-ea"/>
                <a:sym typeface="+mn-lt"/>
              </a:rPr>
              <a:t>率约为</a:t>
            </a:r>
            <a:r>
              <a:rPr lang="en-US" altLang="zh-CN" sz="1800" dirty="0" smtClean="0">
                <a:latin typeface="微软雅黑" panose="020B0503020204020204" pitchFamily="34" charset="-122"/>
                <a:ea typeface="微软雅黑" panose="020B0503020204020204" pitchFamily="34" charset="-122"/>
                <a:cs typeface="+mn-ea"/>
                <a:sym typeface="+mn-lt"/>
              </a:rPr>
              <a:t>1240×370</a:t>
            </a:r>
            <a:r>
              <a:rPr lang="zh-CN" altLang="en-US" sz="1800" dirty="0" smtClean="0">
                <a:latin typeface="微软雅黑" panose="020B0503020204020204" pitchFamily="34" charset="-122"/>
                <a:ea typeface="微软雅黑" panose="020B0503020204020204" pitchFamily="34" charset="-122"/>
                <a:cs typeface="+mn-ea"/>
                <a:sym typeface="+mn-lt"/>
              </a:rPr>
              <a:t>，通过激光雷达获取真实视差</a:t>
            </a:r>
            <a:endParaRPr lang="en-US" sz="1800" dirty="0">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6746593" y="2131458"/>
            <a:ext cx="389850" cy="338554"/>
          </a:xfrm>
          <a:prstGeom prst="rect">
            <a:avLst/>
          </a:prstGeom>
        </p:spPr>
        <p:txBody>
          <a:bodyPr wrap="none">
            <a:spAutoFit/>
          </a:bodyPr>
          <a:lstStyle/>
          <a:p>
            <a:r>
              <a:rPr lang="zh-CN" altLang="en-US" sz="1600" dirty="0">
                <a:solidFill>
                  <a:schemeClr val="accent1"/>
                </a:solidFill>
                <a:latin typeface="宋体" panose="02010600030101010101" pitchFamily="2" charset="-122"/>
                <a:ea typeface="宋体" panose="02010600030101010101" pitchFamily="2" charset="-122"/>
                <a:cs typeface="+mn-ea"/>
                <a:sym typeface="+mn-lt"/>
              </a:rPr>
              <a:t>■</a:t>
            </a:r>
            <a:endParaRPr lang="zh-CN" altLang="en-US" sz="1600" dirty="0"/>
          </a:p>
        </p:txBody>
      </p:sp>
      <p:sp>
        <p:nvSpPr>
          <p:cNvPr id="20" name="Title 13"/>
          <p:cNvSpPr txBox="1"/>
          <p:nvPr/>
        </p:nvSpPr>
        <p:spPr>
          <a:xfrm>
            <a:off x="7017174" y="3375246"/>
            <a:ext cx="4657991" cy="1008424"/>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dirty="0" smtClean="0">
                <a:latin typeface="微软雅黑" panose="020B0503020204020204" pitchFamily="34" charset="-122"/>
                <a:ea typeface="微软雅黑" panose="020B0503020204020204" pitchFamily="34" charset="-122"/>
                <a:cs typeface="+mn-ea"/>
                <a:sym typeface="+mn-lt"/>
              </a:rPr>
              <a:t>两个数</a:t>
            </a:r>
            <a:r>
              <a:rPr lang="zh-CN" altLang="en-US" sz="1800" dirty="0">
                <a:latin typeface="微软雅黑" panose="020B0503020204020204" pitchFamily="34" charset="-122"/>
                <a:ea typeface="微软雅黑" panose="020B0503020204020204" pitchFamily="34" charset="-122"/>
                <a:cs typeface="+mn-ea"/>
                <a:sym typeface="+mn-lt"/>
              </a:rPr>
              <a:t>据子集</a:t>
            </a:r>
            <a:r>
              <a:rPr lang="zh-CN" altLang="en-US" sz="1800" dirty="0" smtClean="0">
                <a:latin typeface="微软雅黑" panose="020B0503020204020204" pitchFamily="34" charset="-122"/>
                <a:ea typeface="微软雅黑" panose="020B0503020204020204" pitchFamily="34" charset="-122"/>
                <a:cs typeface="+mn-ea"/>
                <a:sym typeface="+mn-lt"/>
              </a:rPr>
              <a:t>：</a:t>
            </a:r>
            <a:endParaRPr lang="en-US" altLang="zh-CN" sz="1800" dirty="0" smtClean="0">
              <a:latin typeface="微软雅黑" panose="020B0503020204020204" pitchFamily="34" charset="-122"/>
              <a:ea typeface="微软雅黑" panose="020B0503020204020204" pitchFamily="34" charset="-122"/>
              <a:cs typeface="+mn-ea"/>
              <a:sym typeface="+mn-lt"/>
            </a:endParaRPr>
          </a:p>
          <a:p>
            <a:r>
              <a:rPr lang="en-US" altLang="zh-CN" sz="1800" dirty="0" smtClean="0">
                <a:latin typeface="微软雅黑" panose="020B0503020204020204" pitchFamily="34" charset="-122"/>
                <a:ea typeface="微软雅黑" panose="020B0503020204020204" pitchFamily="34" charset="-122"/>
                <a:cs typeface="+mn-ea"/>
                <a:sym typeface="+mn-lt"/>
              </a:rPr>
              <a:t>KITTI 2012:194</a:t>
            </a:r>
            <a:r>
              <a:rPr lang="zh-CN" altLang="en-US" sz="1800" dirty="0">
                <a:latin typeface="微软雅黑" panose="020B0503020204020204" pitchFamily="34" charset="-122"/>
                <a:ea typeface="微软雅黑" panose="020B0503020204020204" pitchFamily="34" charset="-122"/>
                <a:cs typeface="+mn-ea"/>
                <a:sym typeface="+mn-lt"/>
              </a:rPr>
              <a:t>个训练</a:t>
            </a:r>
            <a:r>
              <a:rPr lang="zh-CN" altLang="en-US" sz="1800" dirty="0" smtClean="0">
                <a:latin typeface="微软雅黑" panose="020B0503020204020204" pitchFamily="34" charset="-122"/>
                <a:ea typeface="微软雅黑" panose="020B0503020204020204" pitchFamily="34" charset="-122"/>
                <a:cs typeface="+mn-ea"/>
                <a:sym typeface="+mn-lt"/>
              </a:rPr>
              <a:t>图</a:t>
            </a:r>
            <a:r>
              <a:rPr lang="zh-CN" altLang="en-US" sz="1800" dirty="0">
                <a:latin typeface="微软雅黑" panose="020B0503020204020204" pitchFamily="34" charset="-122"/>
                <a:ea typeface="微软雅黑" panose="020B0503020204020204" pitchFamily="34" charset="-122"/>
                <a:cs typeface="+mn-ea"/>
                <a:sym typeface="+mn-lt"/>
              </a:rPr>
              <a:t>、</a:t>
            </a:r>
            <a:r>
              <a:rPr lang="en-US" altLang="zh-CN" sz="1800" dirty="0" smtClean="0">
                <a:latin typeface="微软雅黑" panose="020B0503020204020204" pitchFamily="34" charset="-122"/>
                <a:ea typeface="微软雅黑" panose="020B0503020204020204" pitchFamily="34" charset="-122"/>
                <a:cs typeface="+mn-ea"/>
                <a:sym typeface="+mn-lt"/>
              </a:rPr>
              <a:t>195</a:t>
            </a:r>
            <a:r>
              <a:rPr lang="zh-CN" altLang="en-US" sz="1800" dirty="0">
                <a:latin typeface="微软雅黑" panose="020B0503020204020204" pitchFamily="34" charset="-122"/>
                <a:ea typeface="微软雅黑" panose="020B0503020204020204" pitchFamily="34" charset="-122"/>
                <a:cs typeface="+mn-ea"/>
                <a:sym typeface="+mn-lt"/>
              </a:rPr>
              <a:t>个测试</a:t>
            </a:r>
            <a:r>
              <a:rPr lang="zh-CN" altLang="en-US" sz="1800" dirty="0" smtClean="0">
                <a:latin typeface="微软雅黑" panose="020B0503020204020204" pitchFamily="34" charset="-122"/>
                <a:ea typeface="微软雅黑" panose="020B0503020204020204" pitchFamily="34" charset="-122"/>
                <a:cs typeface="+mn-ea"/>
                <a:sym typeface="+mn-lt"/>
              </a:rPr>
              <a:t>图</a:t>
            </a:r>
            <a:endParaRPr lang="en-US" altLang="zh-CN" sz="1800" dirty="0" smtClean="0">
              <a:latin typeface="微软雅黑" panose="020B0503020204020204" pitchFamily="34" charset="-122"/>
              <a:ea typeface="微软雅黑" panose="020B0503020204020204" pitchFamily="34" charset="-122"/>
              <a:cs typeface="+mn-ea"/>
              <a:sym typeface="+mn-lt"/>
            </a:endParaRPr>
          </a:p>
          <a:p>
            <a:r>
              <a:rPr lang="en-US" altLang="zh-CN" sz="1800" dirty="0" smtClean="0">
                <a:latin typeface="微软雅黑" panose="020B0503020204020204" pitchFamily="34" charset="-122"/>
                <a:ea typeface="微软雅黑" panose="020B0503020204020204" pitchFamily="34" charset="-122"/>
                <a:cs typeface="+mn-ea"/>
                <a:sym typeface="+mn-lt"/>
              </a:rPr>
              <a:t>KITTI 2015: 200</a:t>
            </a:r>
            <a:r>
              <a:rPr lang="zh-CN" altLang="en-US" sz="1800" dirty="0">
                <a:latin typeface="微软雅黑" panose="020B0503020204020204" pitchFamily="34" charset="-122"/>
                <a:ea typeface="微软雅黑" panose="020B0503020204020204" pitchFamily="34" charset="-122"/>
                <a:cs typeface="+mn-ea"/>
                <a:sym typeface="+mn-lt"/>
              </a:rPr>
              <a:t>个训练</a:t>
            </a:r>
            <a:r>
              <a:rPr lang="zh-CN" altLang="en-US" sz="1800" dirty="0" smtClean="0">
                <a:latin typeface="微软雅黑" panose="020B0503020204020204" pitchFamily="34" charset="-122"/>
                <a:ea typeface="微软雅黑" panose="020B0503020204020204" pitchFamily="34" charset="-122"/>
                <a:cs typeface="+mn-ea"/>
                <a:sym typeface="+mn-lt"/>
              </a:rPr>
              <a:t>图、</a:t>
            </a:r>
            <a:r>
              <a:rPr lang="en-US" altLang="zh-CN" sz="1800" dirty="0" smtClean="0">
                <a:latin typeface="微软雅黑" panose="020B0503020204020204" pitchFamily="34" charset="-122"/>
                <a:ea typeface="微软雅黑" panose="020B0503020204020204" pitchFamily="34" charset="-122"/>
                <a:cs typeface="+mn-ea"/>
                <a:sym typeface="+mn-lt"/>
              </a:rPr>
              <a:t>200</a:t>
            </a:r>
            <a:r>
              <a:rPr lang="zh-CN" altLang="en-US" sz="1800" dirty="0">
                <a:latin typeface="微软雅黑" panose="020B0503020204020204" pitchFamily="34" charset="-122"/>
                <a:ea typeface="微软雅黑" panose="020B0503020204020204" pitchFamily="34" charset="-122"/>
                <a:cs typeface="+mn-ea"/>
                <a:sym typeface="+mn-lt"/>
              </a:rPr>
              <a:t>个测试图</a:t>
            </a:r>
            <a:endParaRPr lang="en-US" sz="180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6746593" y="3479865"/>
            <a:ext cx="389850" cy="338554"/>
          </a:xfrm>
          <a:prstGeom prst="rect">
            <a:avLst/>
          </a:prstGeom>
        </p:spPr>
        <p:txBody>
          <a:bodyPr wrap="none">
            <a:spAutoFit/>
          </a:bodyPr>
          <a:lstStyle/>
          <a:p>
            <a:r>
              <a:rPr lang="zh-CN" altLang="en-US" sz="1600" dirty="0">
                <a:solidFill>
                  <a:schemeClr val="accent1"/>
                </a:solidFill>
                <a:latin typeface="宋体" panose="02010600030101010101" pitchFamily="2" charset="-122"/>
                <a:ea typeface="宋体" panose="02010600030101010101" pitchFamily="2" charset="-122"/>
                <a:cs typeface="+mn-ea"/>
                <a:sym typeface="+mn-lt"/>
              </a:rPr>
              <a:t>■</a:t>
            </a:r>
            <a:endParaRPr lang="zh-CN" altLang="en-US" sz="1600" dirty="0"/>
          </a:p>
        </p:txBody>
      </p:sp>
      <mc:AlternateContent xmlns:mc="http://schemas.openxmlformats.org/markup-compatibility/2006" xmlns:a14="http://schemas.microsoft.com/office/drawing/2010/main">
        <mc:Choice Requires="a14">
          <p:sp>
            <p:nvSpPr>
              <p:cNvPr id="5" name="矩形 4"/>
              <p:cNvSpPr/>
              <p:nvPr/>
            </p:nvSpPr>
            <p:spPr>
              <a:xfrm>
                <a:off x="8569199" y="4746482"/>
                <a:ext cx="1327607" cy="656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e</m:t>
                      </m:r>
                      <m:r>
                        <m:rPr>
                          <m:sty m:val="p"/>
                        </m:rPr>
                        <a:rPr lang="zh-CN" altLang="en-US" i="0">
                          <a:latin typeface="Cambria Math" panose="02040503050406030204" pitchFamily="18" charset="0"/>
                        </a:rPr>
                        <m:t>rror</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0">
                                  <a:latin typeface="Cambria Math" panose="02040503050406030204" pitchFamily="18" charset="0"/>
                                </a:rPr>
                                <m:t>1</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0">
                                  <a:latin typeface="Cambria Math" panose="02040503050406030204" pitchFamily="18" charset="0"/>
                                </a:rPr>
                                <m:t>2</m:t>
                              </m:r>
                            </m:sub>
                          </m:sSub>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8569199" y="4746482"/>
                <a:ext cx="1327607" cy="656205"/>
              </a:xfrm>
              <a:prstGeom prst="rect">
                <a:avLst/>
              </a:prstGeom>
              <a:blipFill rotWithShape="0">
                <a:blip r:embed="rId4"/>
                <a:stretch>
                  <a:fillRect/>
                </a:stretch>
              </a:blipFill>
            </p:spPr>
            <p:txBody>
              <a:bodyPr/>
              <a:lstStyle/>
              <a:p>
                <a:r>
                  <a:rPr lang="zh-CN" altLang="en-US">
                    <a:noFill/>
                  </a:rPr>
                  <a:t> </a:t>
                </a:r>
              </a:p>
            </p:txBody>
          </p:sp>
        </mc:Fallback>
      </mc:AlternateContent>
      <p:sp>
        <p:nvSpPr>
          <p:cNvPr id="22" name="Title 13"/>
          <p:cNvSpPr txBox="1"/>
          <p:nvPr/>
        </p:nvSpPr>
        <p:spPr>
          <a:xfrm>
            <a:off x="7017175" y="4888840"/>
            <a:ext cx="3876112" cy="513847"/>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dirty="0">
                <a:latin typeface="微软雅黑" panose="020B0503020204020204" pitchFamily="34" charset="-122"/>
                <a:ea typeface="微软雅黑" panose="020B0503020204020204" pitchFamily="34" charset="-122"/>
                <a:cs typeface="+mn-ea"/>
                <a:sym typeface="+mn-lt"/>
              </a:rPr>
              <a:t>误</a:t>
            </a:r>
            <a:r>
              <a:rPr lang="zh-CN" altLang="en-US" sz="1800" dirty="0" smtClean="0">
                <a:latin typeface="微软雅黑" panose="020B0503020204020204" pitchFamily="34" charset="-122"/>
                <a:ea typeface="微软雅黑" panose="020B0503020204020204" pitchFamily="34" charset="-122"/>
                <a:cs typeface="+mn-ea"/>
                <a:sym typeface="+mn-lt"/>
              </a:rPr>
              <a:t>差率计算：</a:t>
            </a:r>
            <a:endParaRPr lang="en-US" sz="1800" dirty="0">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6746593" y="4993460"/>
            <a:ext cx="389850" cy="338554"/>
          </a:xfrm>
          <a:prstGeom prst="rect">
            <a:avLst/>
          </a:prstGeom>
        </p:spPr>
        <p:txBody>
          <a:bodyPr wrap="none">
            <a:spAutoFit/>
          </a:bodyPr>
          <a:lstStyle/>
          <a:p>
            <a:r>
              <a:rPr lang="zh-CN" altLang="en-US" sz="1600" dirty="0">
                <a:solidFill>
                  <a:schemeClr val="accent1"/>
                </a:solidFill>
                <a:latin typeface="宋体" panose="02010600030101010101" pitchFamily="2" charset="-122"/>
                <a:ea typeface="宋体" panose="02010600030101010101" pitchFamily="2" charset="-122"/>
                <a:cs typeface="+mn-ea"/>
                <a:sym typeface="+mn-lt"/>
              </a:rPr>
              <a:t>■</a:t>
            </a:r>
            <a:endParaRPr lang="zh-CN" altLang="en-US" sz="1600" dirty="0"/>
          </a:p>
        </p:txBody>
      </p:sp>
      <p:sp>
        <p:nvSpPr>
          <p:cNvPr id="17" name="矩形 16"/>
          <p:cNvSpPr/>
          <p:nvPr/>
        </p:nvSpPr>
        <p:spPr>
          <a:xfrm>
            <a:off x="6230074" y="1364678"/>
            <a:ext cx="1422888" cy="523220"/>
          </a:xfrm>
          <a:prstGeom prst="rect">
            <a:avLst/>
          </a:prstGeom>
        </p:spPr>
        <p:txBody>
          <a:bodyPr wrap="square">
            <a:spAutoFit/>
          </a:bodyPr>
          <a:lstStyle/>
          <a:p>
            <a:pPr defTabSz="609585"/>
            <a:r>
              <a:rPr lang="en-US" altLang="zh-CN" sz="2800" b="1" dirty="0">
                <a:solidFill>
                  <a:schemeClr val="accent1"/>
                </a:solidFill>
                <a:ea typeface="微软雅黑" charset="0"/>
              </a:rPr>
              <a:t>KITTI</a:t>
            </a:r>
            <a:r>
              <a:rPr lang="zh-CN" altLang="en-US" sz="2800" b="1" dirty="0" smtClean="0">
                <a:solidFill>
                  <a:schemeClr val="accent1"/>
                </a:solidFill>
                <a:ea typeface="微软雅黑" charset="0"/>
              </a:rPr>
              <a:t>：</a:t>
            </a:r>
            <a:endParaRPr lang="zh-CN" altLang="en-US" sz="2800" b="1" dirty="0">
              <a:solidFill>
                <a:schemeClr val="accent1"/>
              </a:solidFill>
              <a:ea typeface="微软雅黑" charset="0"/>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8064" y="1438559"/>
            <a:ext cx="9544020" cy="4881798"/>
          </a:xfrm>
          <a:prstGeom prst="rect">
            <a:avLst/>
          </a:prstGeom>
        </p:spPr>
      </p:pic>
    </p:spTree>
    <p:extLst>
      <p:ext uri="{BB962C8B-B14F-4D97-AF65-F5344CB8AC3E}">
        <p14:creationId xmlns:p14="http://schemas.microsoft.com/office/powerpoint/2010/main" val="2620263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20" grpId="0"/>
      <p:bldP spid="21" grpId="0"/>
      <p:bldP spid="5"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数据</a:t>
            </a:r>
            <a:r>
              <a:rPr lang="zh-CN" altLang="en-US" sz="3600" b="1" dirty="0" smtClean="0">
                <a:solidFill>
                  <a:schemeClr val="bg1"/>
                </a:solidFill>
              </a:rPr>
              <a:t>集构造</a:t>
            </a:r>
            <a:endParaRPr lang="zh-CN" altLang="en-US" sz="3600" b="1" dirty="0">
              <a:solidFill>
                <a:schemeClr val="bg1"/>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822" y="1500883"/>
            <a:ext cx="6040292" cy="4801258"/>
          </a:xfrm>
          <a:prstGeom prst="rect">
            <a:avLst/>
          </a:prstGeom>
        </p:spPr>
      </p:pic>
      <p:sp>
        <p:nvSpPr>
          <p:cNvPr id="9" name="Title 13"/>
          <p:cNvSpPr txBox="1"/>
          <p:nvPr/>
        </p:nvSpPr>
        <p:spPr>
          <a:xfrm>
            <a:off x="7158844" y="2091233"/>
            <a:ext cx="3876112" cy="845150"/>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dirty="0" smtClean="0">
                <a:latin typeface="+mn-lt"/>
                <a:ea typeface="微软雅黑" panose="020B0503020204020204" pitchFamily="34" charset="-122"/>
                <a:cs typeface="+mn-ea"/>
                <a:sym typeface="+mn-lt"/>
              </a:rPr>
              <a:t>数</a:t>
            </a:r>
            <a:r>
              <a:rPr lang="zh-CN" altLang="en-US" sz="1800" dirty="0">
                <a:latin typeface="+mn-lt"/>
                <a:ea typeface="微软雅黑" panose="020B0503020204020204" pitchFamily="34" charset="-122"/>
                <a:cs typeface="+mn-ea"/>
                <a:sym typeface="+mn-lt"/>
              </a:rPr>
              <a:t>据集中的图像对来自光照可控的室内场景，通过结构光来测量真实视差</a:t>
            </a:r>
            <a:endParaRPr lang="en-US" sz="1800" dirty="0">
              <a:latin typeface="+mn-lt"/>
              <a:ea typeface="微软雅黑" panose="020B0503020204020204" pitchFamily="34" charset="-122"/>
              <a:cs typeface="+mn-ea"/>
              <a:sym typeface="+mn-lt"/>
            </a:endParaRPr>
          </a:p>
        </p:txBody>
      </p:sp>
      <p:sp>
        <p:nvSpPr>
          <p:cNvPr id="10" name="矩形 9"/>
          <p:cNvSpPr/>
          <p:nvPr/>
        </p:nvSpPr>
        <p:spPr>
          <a:xfrm>
            <a:off x="6888262" y="2131458"/>
            <a:ext cx="389850" cy="338554"/>
          </a:xfrm>
          <a:prstGeom prst="rect">
            <a:avLst/>
          </a:prstGeom>
        </p:spPr>
        <p:txBody>
          <a:bodyPr wrap="none">
            <a:spAutoFit/>
          </a:bodyPr>
          <a:lstStyle/>
          <a:p>
            <a:r>
              <a:rPr lang="zh-CN" altLang="en-US" sz="1600" dirty="0">
                <a:solidFill>
                  <a:schemeClr val="accent1"/>
                </a:solidFill>
                <a:ea typeface="宋体" panose="02010600030101010101" pitchFamily="2" charset="-122"/>
                <a:cs typeface="+mn-ea"/>
                <a:sym typeface="+mn-lt"/>
              </a:rPr>
              <a:t>■</a:t>
            </a:r>
            <a:endParaRPr lang="zh-CN" altLang="en-US" sz="1600" dirty="0"/>
          </a:p>
        </p:txBody>
      </p:sp>
      <p:sp>
        <p:nvSpPr>
          <p:cNvPr id="11" name="矩形 10"/>
          <p:cNvSpPr/>
          <p:nvPr/>
        </p:nvSpPr>
        <p:spPr>
          <a:xfrm>
            <a:off x="6888262" y="3307588"/>
            <a:ext cx="389850" cy="338554"/>
          </a:xfrm>
          <a:prstGeom prst="rect">
            <a:avLst/>
          </a:prstGeom>
        </p:spPr>
        <p:txBody>
          <a:bodyPr wrap="none">
            <a:spAutoFit/>
          </a:bodyPr>
          <a:lstStyle/>
          <a:p>
            <a:r>
              <a:rPr lang="zh-CN" altLang="en-US" sz="1600" dirty="0">
                <a:solidFill>
                  <a:schemeClr val="accent1"/>
                </a:solidFill>
                <a:ea typeface="宋体" panose="02010600030101010101" pitchFamily="2" charset="-122"/>
                <a:cs typeface="+mn-ea"/>
                <a:sym typeface="+mn-lt"/>
              </a:rPr>
              <a:t>■</a:t>
            </a:r>
            <a:endParaRPr lang="zh-CN" altLang="en-US" sz="1600" dirty="0"/>
          </a:p>
        </p:txBody>
      </p:sp>
      <p:sp>
        <p:nvSpPr>
          <p:cNvPr id="13" name="Title 13"/>
          <p:cNvSpPr txBox="1"/>
          <p:nvPr/>
        </p:nvSpPr>
        <p:spPr>
          <a:xfrm>
            <a:off x="7158844" y="4888840"/>
            <a:ext cx="3876112" cy="1576354"/>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800" dirty="0" smtClean="0">
                <a:latin typeface="+mn-lt"/>
                <a:ea typeface="微软雅黑" panose="020B0503020204020204" pitchFamily="34" charset="-122"/>
                <a:cs typeface="+mn-ea"/>
                <a:sym typeface="+mn-lt"/>
              </a:rPr>
              <a:t>对</a:t>
            </a:r>
            <a:r>
              <a:rPr lang="zh-CN" altLang="en-US" sz="1800" dirty="0">
                <a:latin typeface="+mn-lt"/>
                <a:ea typeface="微软雅黑" panose="020B0503020204020204" pitchFamily="34" charset="-122"/>
                <a:cs typeface="+mn-ea"/>
                <a:sym typeface="+mn-lt"/>
              </a:rPr>
              <a:t>实验计算机内存要求更高，图片较少，部分数据子集图像矫正并没有严格对应，即使通过</a:t>
            </a:r>
            <a:r>
              <a:rPr lang="en-US" altLang="zh-CN" sz="1800" dirty="0">
                <a:latin typeface="+mn-lt"/>
                <a:ea typeface="微软雅黑" panose="020B0503020204020204" pitchFamily="34" charset="-122"/>
                <a:cs typeface="+mn-ea"/>
                <a:sym typeface="+mn-lt"/>
              </a:rPr>
              <a:t>OpenCV</a:t>
            </a:r>
            <a:r>
              <a:rPr lang="zh-CN" altLang="en-US" sz="1800" dirty="0">
                <a:latin typeface="+mn-lt"/>
                <a:ea typeface="微软雅黑" panose="020B0503020204020204" pitchFamily="34" charset="-122"/>
                <a:cs typeface="+mn-ea"/>
                <a:sym typeface="+mn-lt"/>
              </a:rPr>
              <a:t>库中的标准矫正程</a:t>
            </a:r>
            <a:r>
              <a:rPr lang="zh-CN" altLang="en-US" sz="1800" dirty="0" smtClean="0">
                <a:latin typeface="+mn-lt"/>
                <a:ea typeface="微软雅黑" panose="020B0503020204020204" pitchFamily="34" charset="-122"/>
                <a:cs typeface="+mn-ea"/>
                <a:sym typeface="+mn-lt"/>
              </a:rPr>
              <a:t>序也会造</a:t>
            </a:r>
            <a:r>
              <a:rPr lang="zh-CN" altLang="en-US" sz="1800" dirty="0">
                <a:latin typeface="+mn-lt"/>
                <a:ea typeface="微软雅黑" panose="020B0503020204020204" pitchFamily="34" charset="-122"/>
                <a:cs typeface="+mn-ea"/>
                <a:sym typeface="+mn-lt"/>
              </a:rPr>
              <a:t>成最多九个像素的垂</a:t>
            </a:r>
            <a:r>
              <a:rPr lang="zh-CN" altLang="en-US" sz="1800" dirty="0" smtClean="0">
                <a:latin typeface="+mn-lt"/>
                <a:ea typeface="微软雅黑" panose="020B0503020204020204" pitchFamily="34" charset="-122"/>
                <a:cs typeface="+mn-ea"/>
                <a:sym typeface="+mn-lt"/>
              </a:rPr>
              <a:t>直</a:t>
            </a:r>
            <a:r>
              <a:rPr lang="zh-CN" altLang="en-US" sz="1800" dirty="0">
                <a:latin typeface="+mn-lt"/>
                <a:ea typeface="微软雅黑" panose="020B0503020204020204" pitchFamily="34" charset="-122"/>
                <a:cs typeface="+mn-ea"/>
                <a:sym typeface="+mn-lt"/>
              </a:rPr>
              <a:t>矫正</a:t>
            </a:r>
            <a:r>
              <a:rPr lang="zh-CN" altLang="en-US" sz="1800" dirty="0" smtClean="0">
                <a:latin typeface="+mn-lt"/>
                <a:ea typeface="微软雅黑" panose="020B0503020204020204" pitchFamily="34" charset="-122"/>
                <a:cs typeface="+mn-ea"/>
                <a:sym typeface="+mn-lt"/>
              </a:rPr>
              <a:t>错</a:t>
            </a:r>
            <a:r>
              <a:rPr lang="zh-CN" altLang="en-US" sz="1800" dirty="0">
                <a:latin typeface="+mn-lt"/>
                <a:ea typeface="微软雅黑" panose="020B0503020204020204" pitchFamily="34" charset="-122"/>
                <a:cs typeface="+mn-ea"/>
                <a:sym typeface="+mn-lt"/>
              </a:rPr>
              <a:t>误</a:t>
            </a:r>
            <a:endParaRPr lang="en-US" sz="1800" dirty="0">
              <a:latin typeface="+mn-lt"/>
              <a:ea typeface="微软雅黑" panose="020B0503020204020204" pitchFamily="34" charset="-122"/>
              <a:cs typeface="+mn-ea"/>
              <a:sym typeface="+mn-lt"/>
            </a:endParaRPr>
          </a:p>
        </p:txBody>
      </p:sp>
      <p:sp>
        <p:nvSpPr>
          <p:cNvPr id="14" name="矩形 13"/>
          <p:cNvSpPr/>
          <p:nvPr/>
        </p:nvSpPr>
        <p:spPr>
          <a:xfrm>
            <a:off x="6888262" y="4929065"/>
            <a:ext cx="389850" cy="338554"/>
          </a:xfrm>
          <a:prstGeom prst="rect">
            <a:avLst/>
          </a:prstGeom>
        </p:spPr>
        <p:txBody>
          <a:bodyPr wrap="none">
            <a:spAutoFit/>
          </a:bodyPr>
          <a:lstStyle/>
          <a:p>
            <a:r>
              <a:rPr lang="zh-CN" altLang="en-US" sz="1600" dirty="0">
                <a:solidFill>
                  <a:schemeClr val="accent1"/>
                </a:solidFill>
                <a:ea typeface="宋体" panose="02010600030101010101" pitchFamily="2" charset="-122"/>
                <a:cs typeface="+mn-ea"/>
                <a:sym typeface="+mn-lt"/>
              </a:rPr>
              <a:t>■</a:t>
            </a:r>
            <a:endParaRPr lang="zh-CN" altLang="en-US" sz="1600" dirty="0"/>
          </a:p>
        </p:txBody>
      </p:sp>
      <p:sp>
        <p:nvSpPr>
          <p:cNvPr id="3" name="矩形 2"/>
          <p:cNvSpPr/>
          <p:nvPr/>
        </p:nvSpPr>
        <p:spPr>
          <a:xfrm>
            <a:off x="7158844" y="3173947"/>
            <a:ext cx="3756844" cy="1477328"/>
          </a:xfrm>
          <a:prstGeom prst="rect">
            <a:avLst/>
          </a:prstGeom>
        </p:spPr>
        <p:txBody>
          <a:bodyPr wrap="square">
            <a:spAutoFit/>
          </a:bodyPr>
          <a:lstStyle/>
          <a:p>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发布了共五个独立的数据</a:t>
            </a:r>
            <a:r>
              <a:rPr lang="zh-CN" altLang="en-US" kern="100" dirty="0" smtClean="0">
                <a:solidFill>
                  <a:schemeClr val="tx1">
                    <a:lumMod val="65000"/>
                    <a:lumOff val="35000"/>
                  </a:schemeClr>
                </a:solidFill>
                <a:ea typeface="微软雅黑" panose="020B0503020204020204" pitchFamily="34" charset="-122"/>
                <a:cs typeface="Times New Roman" panose="02020603050405020304" pitchFamily="18" charset="0"/>
              </a:rPr>
              <a:t>集，其中</a:t>
            </a:r>
            <a:r>
              <a:rPr lang="en-US" altLang="zh-CN" kern="100" dirty="0">
                <a:solidFill>
                  <a:schemeClr val="tx1">
                    <a:lumMod val="65000"/>
                    <a:lumOff val="35000"/>
                  </a:schemeClr>
                </a:solidFill>
                <a:ea typeface="微软雅黑" panose="020B0503020204020204" pitchFamily="34" charset="-122"/>
                <a:cs typeface="Times New Roman" panose="02020603050405020304" pitchFamily="18" charset="0"/>
              </a:rPr>
              <a:t>2005</a:t>
            </a:r>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年，</a:t>
            </a:r>
            <a:r>
              <a:rPr lang="en-US" altLang="zh-CN" kern="100" dirty="0">
                <a:solidFill>
                  <a:schemeClr val="tx1">
                    <a:lumMod val="65000"/>
                    <a:lumOff val="35000"/>
                  </a:schemeClr>
                </a:solidFill>
                <a:ea typeface="微软雅黑" panose="020B0503020204020204" pitchFamily="34" charset="-122"/>
                <a:cs typeface="Times New Roman" panose="02020603050405020304" pitchFamily="18" charset="0"/>
              </a:rPr>
              <a:t>2006</a:t>
            </a:r>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年和</a:t>
            </a:r>
            <a:r>
              <a:rPr lang="en-US" altLang="zh-CN" kern="100" dirty="0">
                <a:solidFill>
                  <a:schemeClr val="tx1">
                    <a:lumMod val="65000"/>
                    <a:lumOff val="35000"/>
                  </a:schemeClr>
                </a:solidFill>
                <a:ea typeface="微软雅黑" panose="020B0503020204020204" pitchFamily="34" charset="-122"/>
                <a:cs typeface="Times New Roman" panose="02020603050405020304" pitchFamily="18" charset="0"/>
              </a:rPr>
              <a:t>2014</a:t>
            </a:r>
            <a:r>
              <a:rPr lang="zh-CN" altLang="en-US" kern="100" dirty="0" smtClean="0">
                <a:solidFill>
                  <a:schemeClr val="tx1">
                    <a:lumMod val="65000"/>
                    <a:lumOff val="35000"/>
                  </a:schemeClr>
                </a:solidFill>
                <a:ea typeface="微软雅黑" panose="020B0503020204020204" pitchFamily="34" charset="-122"/>
                <a:cs typeface="Times New Roman" panose="02020603050405020304" pitchFamily="18" charset="0"/>
              </a:rPr>
              <a:t>年数</a:t>
            </a:r>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据</a:t>
            </a:r>
            <a:r>
              <a:rPr lang="zh-CN" altLang="en-US" kern="100" dirty="0" smtClean="0">
                <a:solidFill>
                  <a:schemeClr val="tx1">
                    <a:lumMod val="65000"/>
                    <a:lumOff val="35000"/>
                  </a:schemeClr>
                </a:solidFill>
                <a:ea typeface="微软雅黑" panose="020B0503020204020204" pitchFamily="34" charset="-122"/>
                <a:cs typeface="Times New Roman" panose="02020603050405020304" pitchFamily="18" charset="0"/>
              </a:rPr>
              <a:t>集的</a:t>
            </a:r>
            <a:r>
              <a:rPr lang="zh-CN" altLang="zh-CN" kern="100" dirty="0" smtClean="0">
                <a:solidFill>
                  <a:schemeClr val="tx1">
                    <a:lumMod val="65000"/>
                    <a:lumOff val="35000"/>
                  </a:schemeClr>
                </a:solidFill>
                <a:ea typeface="微软雅黑" panose="020B0503020204020204" pitchFamily="34" charset="-122"/>
                <a:cs typeface="Times New Roman" panose="02020603050405020304" pitchFamily="18" charset="0"/>
              </a:rPr>
              <a:t>每</a:t>
            </a:r>
            <a:r>
              <a:rPr lang="zh-CN" altLang="zh-CN" kern="100" dirty="0">
                <a:solidFill>
                  <a:schemeClr val="tx1">
                    <a:lumMod val="65000"/>
                    <a:lumOff val="35000"/>
                  </a:schemeClr>
                </a:solidFill>
                <a:ea typeface="微软雅黑" panose="020B0503020204020204" pitchFamily="34" charset="-122"/>
                <a:cs typeface="Times New Roman" panose="02020603050405020304" pitchFamily="18" charset="0"/>
              </a:rPr>
              <a:t>一个场景都是根据多种光照条件和快门曝光方式拍摄</a:t>
            </a:r>
            <a:r>
              <a:rPr lang="zh-CN" altLang="zh-CN" kern="100" dirty="0" smtClean="0">
                <a:solidFill>
                  <a:schemeClr val="tx1">
                    <a:lumMod val="65000"/>
                    <a:lumOff val="35000"/>
                  </a:schemeClr>
                </a:solidFill>
                <a:ea typeface="微软雅黑" panose="020B0503020204020204" pitchFamily="34" charset="-122"/>
                <a:cs typeface="Times New Roman" panose="02020603050405020304" pitchFamily="18" charset="0"/>
              </a:rPr>
              <a:t>的</a:t>
            </a:r>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，全分辨率图像的分辨率约为</a:t>
            </a:r>
            <a:r>
              <a:rPr lang="en-US" altLang="zh-CN" kern="100" dirty="0">
                <a:solidFill>
                  <a:schemeClr val="tx1">
                    <a:lumMod val="65000"/>
                    <a:lumOff val="35000"/>
                  </a:schemeClr>
                </a:solidFill>
                <a:ea typeface="微软雅黑" panose="020B0503020204020204" pitchFamily="34" charset="-122"/>
                <a:cs typeface="Times New Roman" panose="02020603050405020304" pitchFamily="18" charset="0"/>
              </a:rPr>
              <a:t>3000×2000</a:t>
            </a:r>
            <a:endParaRPr lang="zh-CN" altLang="en-US" dirty="0">
              <a:solidFill>
                <a:schemeClr val="tx1">
                  <a:lumMod val="65000"/>
                  <a:lumOff val="35000"/>
                </a:schemeClr>
              </a:solidFill>
              <a:ea typeface="微软雅黑" panose="020B0503020204020204" pitchFamily="34" charset="-122"/>
            </a:endParaRPr>
          </a:p>
        </p:txBody>
      </p:sp>
      <p:sp>
        <p:nvSpPr>
          <p:cNvPr id="15" name="矩形 14"/>
          <p:cNvSpPr/>
          <p:nvPr/>
        </p:nvSpPr>
        <p:spPr>
          <a:xfrm>
            <a:off x="6447400" y="1416147"/>
            <a:ext cx="2052656" cy="523220"/>
          </a:xfrm>
          <a:prstGeom prst="rect">
            <a:avLst/>
          </a:prstGeom>
        </p:spPr>
        <p:txBody>
          <a:bodyPr wrap="square">
            <a:spAutoFit/>
          </a:bodyPr>
          <a:lstStyle/>
          <a:p>
            <a:pPr defTabSz="609585"/>
            <a:r>
              <a:rPr lang="en-US" altLang="zh-CN" sz="2800" b="1" dirty="0" smtClean="0">
                <a:solidFill>
                  <a:schemeClr val="accent1"/>
                </a:solidFill>
                <a:ea typeface="微软雅黑" charset="0"/>
              </a:rPr>
              <a:t>Middlebury</a:t>
            </a:r>
            <a:r>
              <a:rPr lang="zh-CN" altLang="en-US" sz="2800" b="1" dirty="0" smtClean="0">
                <a:solidFill>
                  <a:schemeClr val="accent1"/>
                </a:solidFill>
                <a:ea typeface="微软雅黑" charset="0"/>
              </a:rPr>
              <a:t>：</a:t>
            </a:r>
            <a:endParaRPr lang="zh-CN" altLang="en-US" sz="2800" b="1" dirty="0">
              <a:solidFill>
                <a:schemeClr val="accent1"/>
              </a:solidFill>
              <a:ea typeface="微软雅黑" charset="0"/>
            </a:endParaRPr>
          </a:p>
        </p:txBody>
      </p:sp>
    </p:spTree>
    <p:extLst>
      <p:ext uri="{BB962C8B-B14F-4D97-AF65-F5344CB8AC3E}">
        <p14:creationId xmlns:p14="http://schemas.microsoft.com/office/powerpoint/2010/main" val="287014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数据</a:t>
            </a:r>
            <a:r>
              <a:rPr lang="zh-CN" altLang="en-US" sz="3600" b="1" dirty="0" smtClean="0">
                <a:solidFill>
                  <a:schemeClr val="bg1"/>
                </a:solidFill>
              </a:rPr>
              <a:t>集构造</a:t>
            </a:r>
            <a:endParaRPr lang="zh-CN" altLang="en-US" sz="3600" b="1" dirty="0">
              <a:solidFill>
                <a:schemeClr val="bg1"/>
              </a:solidFill>
            </a:endParaRPr>
          </a:p>
        </p:txBody>
      </p:sp>
      <p:sp>
        <p:nvSpPr>
          <p:cNvPr id="4" name="矩形 3"/>
          <p:cNvSpPr/>
          <p:nvPr/>
        </p:nvSpPr>
        <p:spPr>
          <a:xfrm>
            <a:off x="551408" y="1805904"/>
            <a:ext cx="4416814" cy="2308324"/>
          </a:xfrm>
          <a:prstGeom prst="rect">
            <a:avLst/>
          </a:prstGeom>
        </p:spPr>
        <p:txBody>
          <a:bodyPr wrap="square">
            <a:spAutoFit/>
          </a:bodyPr>
          <a:lstStyle/>
          <a:p>
            <a:r>
              <a:rPr lang="zh-CN" altLang="en-US" kern="100" dirty="0" smtClean="0">
                <a:solidFill>
                  <a:schemeClr val="tx1">
                    <a:lumMod val="65000"/>
                    <a:lumOff val="35000"/>
                  </a:schemeClr>
                </a:solidFill>
                <a:ea typeface="微软雅黑" panose="020B0503020204020204" pitchFamily="34" charset="-122"/>
              </a:rPr>
              <a:t>从</a:t>
            </a:r>
            <a:r>
              <a:rPr lang="en-US" altLang="zh-CN" kern="100" dirty="0" smtClean="0">
                <a:solidFill>
                  <a:schemeClr val="tx1">
                    <a:lumMod val="65000"/>
                    <a:lumOff val="35000"/>
                  </a:schemeClr>
                </a:solidFill>
                <a:ea typeface="微软雅黑" panose="020B0503020204020204" pitchFamily="34" charset="-122"/>
              </a:rPr>
              <a:t>KITTI </a:t>
            </a:r>
            <a:r>
              <a:rPr lang="en-US" altLang="zh-CN" kern="100" dirty="0">
                <a:solidFill>
                  <a:schemeClr val="tx1">
                    <a:lumMod val="65000"/>
                    <a:lumOff val="35000"/>
                  </a:schemeClr>
                </a:solidFill>
                <a:ea typeface="微软雅黑" panose="020B0503020204020204" pitchFamily="34" charset="-122"/>
              </a:rPr>
              <a:t>2012</a:t>
            </a:r>
            <a:r>
              <a:rPr lang="zh-CN" altLang="zh-CN" kern="100" dirty="0">
                <a:solidFill>
                  <a:schemeClr val="tx1">
                    <a:lumMod val="65000"/>
                    <a:lumOff val="35000"/>
                  </a:schemeClr>
                </a:solidFill>
                <a:ea typeface="微软雅黑" panose="020B0503020204020204" pitchFamily="34" charset="-122"/>
              </a:rPr>
              <a:t>和</a:t>
            </a:r>
            <a:r>
              <a:rPr lang="en-US" altLang="zh-CN" kern="100" dirty="0">
                <a:solidFill>
                  <a:schemeClr val="tx1">
                    <a:lumMod val="65000"/>
                    <a:lumOff val="35000"/>
                  </a:schemeClr>
                </a:solidFill>
                <a:ea typeface="微软雅黑" panose="020B0503020204020204" pitchFamily="34" charset="-122"/>
              </a:rPr>
              <a:t>KITTI 2015</a:t>
            </a:r>
            <a:r>
              <a:rPr lang="zh-CN" altLang="zh-CN" kern="100" dirty="0">
                <a:solidFill>
                  <a:schemeClr val="tx1">
                    <a:lumMod val="65000"/>
                    <a:lumOff val="35000"/>
                  </a:schemeClr>
                </a:solidFill>
                <a:ea typeface="微软雅黑" panose="020B0503020204020204" pitchFamily="34" charset="-122"/>
              </a:rPr>
              <a:t>中分别随机选出</a:t>
            </a:r>
            <a:r>
              <a:rPr lang="en-US" altLang="zh-CN" kern="100" dirty="0">
                <a:solidFill>
                  <a:schemeClr val="tx1">
                    <a:lumMod val="65000"/>
                    <a:lumOff val="35000"/>
                  </a:schemeClr>
                </a:solidFill>
                <a:ea typeface="微软雅黑" panose="020B0503020204020204" pitchFamily="34" charset="-122"/>
              </a:rPr>
              <a:t>162</a:t>
            </a:r>
            <a:r>
              <a:rPr lang="zh-CN" altLang="zh-CN" kern="100" dirty="0">
                <a:solidFill>
                  <a:schemeClr val="tx1">
                    <a:lumMod val="65000"/>
                    <a:lumOff val="35000"/>
                  </a:schemeClr>
                </a:solidFill>
                <a:ea typeface="微软雅黑" panose="020B0503020204020204" pitchFamily="34" charset="-122"/>
              </a:rPr>
              <a:t>张和</a:t>
            </a:r>
            <a:r>
              <a:rPr lang="en-US" altLang="zh-CN" kern="100" dirty="0">
                <a:solidFill>
                  <a:schemeClr val="tx1">
                    <a:lumMod val="65000"/>
                    <a:lumOff val="35000"/>
                  </a:schemeClr>
                </a:solidFill>
                <a:ea typeface="微软雅黑" panose="020B0503020204020204" pitchFamily="34" charset="-122"/>
              </a:rPr>
              <a:t>168</a:t>
            </a:r>
            <a:r>
              <a:rPr lang="zh-CN" altLang="zh-CN" kern="100" dirty="0">
                <a:solidFill>
                  <a:schemeClr val="tx1">
                    <a:lumMod val="65000"/>
                    <a:lumOff val="35000"/>
                  </a:schemeClr>
                </a:solidFill>
                <a:ea typeface="微软雅黑" panose="020B0503020204020204" pitchFamily="34" charset="-122"/>
              </a:rPr>
              <a:t>张图片构成训练数据集</a:t>
            </a:r>
            <a:r>
              <a:rPr lang="zh-CN" altLang="zh-CN" kern="100" dirty="0" smtClean="0">
                <a:solidFill>
                  <a:schemeClr val="tx1">
                    <a:lumMod val="65000"/>
                    <a:lumOff val="35000"/>
                  </a:schemeClr>
                </a:solidFill>
                <a:ea typeface="微软雅黑" panose="020B0503020204020204" pitchFamily="34" charset="-122"/>
              </a:rPr>
              <a:t>。</a:t>
            </a:r>
            <a:endParaRPr lang="en-US" altLang="zh-CN" kern="100" dirty="0" smtClean="0">
              <a:solidFill>
                <a:schemeClr val="tx1">
                  <a:lumMod val="65000"/>
                  <a:lumOff val="35000"/>
                </a:schemeClr>
              </a:solidFill>
              <a:ea typeface="微软雅黑" panose="020B0503020204020204" pitchFamily="34" charset="-122"/>
            </a:endParaRPr>
          </a:p>
          <a:p>
            <a:endParaRPr lang="en-US" altLang="zh-CN" kern="100" dirty="0">
              <a:solidFill>
                <a:schemeClr val="tx1">
                  <a:lumMod val="65000"/>
                  <a:lumOff val="35000"/>
                </a:schemeClr>
              </a:solidFill>
              <a:ea typeface="微软雅黑" panose="020B0503020204020204" pitchFamily="34" charset="-122"/>
            </a:endParaRPr>
          </a:p>
          <a:p>
            <a:r>
              <a:rPr lang="zh-CN" altLang="en-US" kern="100" dirty="0" smtClean="0">
                <a:solidFill>
                  <a:schemeClr val="tx1">
                    <a:lumMod val="65000"/>
                    <a:lumOff val="35000"/>
                  </a:schemeClr>
                </a:solidFill>
                <a:ea typeface="微软雅黑" panose="020B0503020204020204" pitchFamily="34" charset="-122"/>
              </a:rPr>
              <a:t>剩</a:t>
            </a:r>
            <a:r>
              <a:rPr lang="zh-CN" altLang="en-US" kern="100" dirty="0">
                <a:solidFill>
                  <a:schemeClr val="tx1">
                    <a:lumMod val="65000"/>
                    <a:lumOff val="35000"/>
                  </a:schemeClr>
                </a:solidFill>
                <a:ea typeface="微软雅黑" panose="020B0503020204020204" pitchFamily="34" charset="-122"/>
              </a:rPr>
              <a:t>余图片混合后，随机挑出</a:t>
            </a:r>
            <a:r>
              <a:rPr lang="en-US" altLang="zh-CN" kern="100" dirty="0">
                <a:solidFill>
                  <a:schemeClr val="tx1">
                    <a:lumMod val="65000"/>
                    <a:lumOff val="35000"/>
                  </a:schemeClr>
                </a:solidFill>
                <a:ea typeface="微软雅黑" panose="020B0503020204020204" pitchFamily="34" charset="-122"/>
              </a:rPr>
              <a:t>32</a:t>
            </a:r>
            <a:r>
              <a:rPr lang="zh-CN" altLang="en-US" kern="100" dirty="0">
                <a:solidFill>
                  <a:schemeClr val="tx1">
                    <a:lumMod val="65000"/>
                    <a:lumOff val="35000"/>
                  </a:schemeClr>
                </a:solidFill>
                <a:ea typeface="微软雅黑" panose="020B0503020204020204" pitchFamily="34" charset="-122"/>
              </a:rPr>
              <a:t>张构成验证数据集，混合数据集剩余的</a:t>
            </a:r>
            <a:r>
              <a:rPr lang="en-US" altLang="zh-CN" kern="100" dirty="0">
                <a:solidFill>
                  <a:schemeClr val="tx1">
                    <a:lumMod val="65000"/>
                    <a:lumOff val="35000"/>
                  </a:schemeClr>
                </a:solidFill>
                <a:ea typeface="微软雅黑" panose="020B0503020204020204" pitchFamily="34" charset="-122"/>
              </a:rPr>
              <a:t>32</a:t>
            </a:r>
            <a:r>
              <a:rPr lang="zh-CN" altLang="en-US" kern="100" dirty="0">
                <a:solidFill>
                  <a:schemeClr val="tx1">
                    <a:lumMod val="65000"/>
                    <a:lumOff val="35000"/>
                  </a:schemeClr>
                </a:solidFill>
                <a:ea typeface="微软雅黑" panose="020B0503020204020204" pitchFamily="34" charset="-122"/>
              </a:rPr>
              <a:t>张构成测试数据集</a:t>
            </a:r>
            <a:r>
              <a:rPr lang="zh-CN" altLang="en-US" kern="100" dirty="0" smtClean="0">
                <a:solidFill>
                  <a:schemeClr val="tx1">
                    <a:lumMod val="65000"/>
                    <a:lumOff val="35000"/>
                  </a:schemeClr>
                </a:solidFill>
                <a:ea typeface="微软雅黑" panose="020B0503020204020204" pitchFamily="34" charset="-122"/>
              </a:rPr>
              <a:t>。</a:t>
            </a:r>
            <a:endParaRPr lang="en-US" altLang="zh-CN" kern="100" dirty="0" smtClean="0">
              <a:solidFill>
                <a:schemeClr val="tx1">
                  <a:lumMod val="65000"/>
                  <a:lumOff val="35000"/>
                </a:schemeClr>
              </a:solidFill>
              <a:ea typeface="微软雅黑" panose="020B0503020204020204" pitchFamily="34" charset="-122"/>
            </a:endParaRPr>
          </a:p>
          <a:p>
            <a:endParaRPr lang="en-US" altLang="zh-CN" kern="100" dirty="0">
              <a:solidFill>
                <a:schemeClr val="tx1">
                  <a:lumMod val="65000"/>
                  <a:lumOff val="35000"/>
                </a:schemeClr>
              </a:solidFill>
              <a:ea typeface="微软雅黑" panose="020B0503020204020204" pitchFamily="34" charset="-122"/>
            </a:endParaRPr>
          </a:p>
          <a:p>
            <a:r>
              <a:rPr lang="zh-CN" altLang="en-US" kern="100" dirty="0" smtClean="0">
                <a:solidFill>
                  <a:schemeClr val="tx1">
                    <a:lumMod val="65000"/>
                    <a:lumOff val="35000"/>
                  </a:schemeClr>
                </a:solidFill>
                <a:ea typeface="微软雅黑" panose="020B0503020204020204" pitchFamily="34" charset="-122"/>
              </a:rPr>
              <a:t>最终比</a:t>
            </a:r>
            <a:r>
              <a:rPr lang="zh-CN" altLang="en-US" kern="100" dirty="0">
                <a:solidFill>
                  <a:schemeClr val="tx1">
                    <a:lumMod val="65000"/>
                    <a:lumOff val="35000"/>
                  </a:schemeClr>
                </a:solidFill>
                <a:ea typeface="微软雅黑" panose="020B0503020204020204" pitchFamily="34" charset="-122"/>
              </a:rPr>
              <a:t>例约为</a:t>
            </a:r>
            <a:r>
              <a:rPr lang="en-US" altLang="zh-CN" kern="100" dirty="0">
                <a:solidFill>
                  <a:schemeClr val="tx1">
                    <a:lumMod val="65000"/>
                    <a:lumOff val="35000"/>
                  </a:schemeClr>
                </a:solidFill>
                <a:ea typeface="微软雅黑" panose="020B0503020204020204" pitchFamily="34" charset="-122"/>
              </a:rPr>
              <a:t>10:1:1</a:t>
            </a:r>
            <a:r>
              <a:rPr lang="zh-CN" altLang="en-US" kern="100" dirty="0" smtClean="0">
                <a:solidFill>
                  <a:schemeClr val="tx1">
                    <a:lumMod val="65000"/>
                    <a:lumOff val="35000"/>
                  </a:schemeClr>
                </a:solidFill>
                <a:ea typeface="微软雅黑" panose="020B0503020204020204" pitchFamily="34" charset="-122"/>
              </a:rPr>
              <a:t>。</a:t>
            </a:r>
            <a:endParaRPr lang="zh-CN" altLang="en-US" kern="100" dirty="0">
              <a:solidFill>
                <a:schemeClr val="tx1">
                  <a:lumMod val="65000"/>
                  <a:lumOff val="35000"/>
                </a:schemeClr>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p:cNvSpPr/>
              <p:nvPr/>
            </p:nvSpPr>
            <p:spPr>
              <a:xfrm>
                <a:off x="1535769" y="4750404"/>
                <a:ext cx="2292359" cy="410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chemeClr val="tx1">
                              <a:lumMod val="65000"/>
                              <a:lumOff val="35000"/>
                            </a:schemeClr>
                          </a:solidFill>
                          <a:latin typeface="Cambria Math" panose="02040503050406030204" pitchFamily="18" charset="0"/>
                        </a:rPr>
                        <m:t>q</m:t>
                      </m:r>
                      <m:r>
                        <a:rPr lang="zh-CN" altLang="en-US" i="0">
                          <a:solidFill>
                            <a:schemeClr val="tx1">
                              <a:lumMod val="65000"/>
                              <a:lumOff val="35000"/>
                            </a:schemeClr>
                          </a:solidFill>
                          <a:latin typeface="Cambria Math" panose="02040503050406030204" pitchFamily="18" charset="0"/>
                        </a:rPr>
                        <m:t>=</m:t>
                      </m:r>
                      <m:d>
                        <m:dPr>
                          <m:ctrlPr>
                            <a:rPr lang="zh-CN" altLang="en-US" i="1">
                              <a:solidFill>
                                <a:schemeClr val="tx1">
                                  <a:lumMod val="65000"/>
                                  <a:lumOff val="35000"/>
                                </a:schemeClr>
                              </a:solidFill>
                              <a:latin typeface="Cambria Math" panose="02040503050406030204" pitchFamily="18" charset="0"/>
                            </a:rPr>
                          </m:ctrlPr>
                        </m:dPr>
                        <m:e>
                          <m:r>
                            <m:rPr>
                              <m:sty m:val="p"/>
                            </m:rPr>
                            <a:rPr lang="zh-CN" altLang="en-US" i="0">
                              <a:solidFill>
                                <a:schemeClr val="tx1">
                                  <a:lumMod val="65000"/>
                                  <a:lumOff val="35000"/>
                                </a:schemeClr>
                              </a:solidFill>
                              <a:latin typeface="Cambria Math" panose="02040503050406030204" pitchFamily="18" charset="0"/>
                            </a:rPr>
                            <m:t>x</m:t>
                          </m:r>
                          <m:r>
                            <a:rPr lang="zh-CN" altLang="en-US" i="0">
                              <a:solidFill>
                                <a:schemeClr val="tx1">
                                  <a:lumMod val="65000"/>
                                  <a:lumOff val="35000"/>
                                </a:schemeClr>
                              </a:solidFill>
                              <a:latin typeface="Cambria Math" panose="02040503050406030204" pitchFamily="18" charset="0"/>
                            </a:rPr>
                            <m:t>−</m:t>
                          </m:r>
                          <m:r>
                            <m:rPr>
                              <m:sty m:val="p"/>
                            </m:rPr>
                            <a:rPr lang="zh-CN" altLang="en-US" i="0">
                              <a:solidFill>
                                <a:schemeClr val="tx1">
                                  <a:lumMod val="65000"/>
                                  <a:lumOff val="35000"/>
                                </a:schemeClr>
                              </a:solidFill>
                              <a:latin typeface="Cambria Math" panose="02040503050406030204" pitchFamily="18" charset="0"/>
                            </a:rPr>
                            <m:t>d</m:t>
                          </m:r>
                          <m:r>
                            <a:rPr lang="zh-CN" altLang="en-US" i="0">
                              <a:solidFill>
                                <a:schemeClr val="tx1">
                                  <a:lumMod val="65000"/>
                                  <a:lumOff val="35000"/>
                                </a:schemeClr>
                              </a:solidFill>
                              <a:latin typeface="Cambria Math" panose="02040503050406030204" pitchFamily="18" charset="0"/>
                            </a:rPr>
                            <m:t>+</m:t>
                          </m:r>
                          <m:sSub>
                            <m:sSubPr>
                              <m:ctrlPr>
                                <a:rPr lang="zh-CN" altLang="en-US" i="1">
                                  <a:solidFill>
                                    <a:schemeClr val="tx1">
                                      <a:lumMod val="65000"/>
                                      <a:lumOff val="35000"/>
                                    </a:schemeClr>
                                  </a:solidFill>
                                  <a:latin typeface="Cambria Math" panose="02040503050406030204" pitchFamily="18" charset="0"/>
                                </a:rPr>
                              </m:ctrlPr>
                            </m:sSubPr>
                            <m:e>
                              <m:r>
                                <a:rPr lang="zh-CN" altLang="en-US" i="1">
                                  <a:solidFill>
                                    <a:schemeClr val="tx1">
                                      <a:lumMod val="65000"/>
                                      <a:lumOff val="35000"/>
                                    </a:schemeClr>
                                  </a:solidFill>
                                  <a:latin typeface="Cambria Math" panose="02040503050406030204" pitchFamily="18" charset="0"/>
                                </a:rPr>
                                <m:t>𝑜</m:t>
                              </m:r>
                            </m:e>
                            <m:sub>
                              <m:r>
                                <a:rPr lang="zh-CN" altLang="en-US" i="1">
                                  <a:solidFill>
                                    <a:schemeClr val="tx1">
                                      <a:lumMod val="65000"/>
                                      <a:lumOff val="35000"/>
                                    </a:schemeClr>
                                  </a:solidFill>
                                  <a:latin typeface="Cambria Math" panose="02040503050406030204" pitchFamily="18" charset="0"/>
                                </a:rPr>
                                <m:t>𝑝𝑜𝑠</m:t>
                              </m:r>
                            </m:sub>
                          </m:sSub>
                          <m:r>
                            <a:rPr lang="zh-CN" altLang="en-US" i="0">
                              <a:solidFill>
                                <a:schemeClr val="tx1">
                                  <a:lumMod val="65000"/>
                                  <a:lumOff val="35000"/>
                                </a:schemeClr>
                              </a:solidFill>
                              <a:latin typeface="Cambria Math" panose="02040503050406030204" pitchFamily="18" charset="0"/>
                            </a:rPr>
                            <m:t>,</m:t>
                          </m:r>
                          <m:r>
                            <m:rPr>
                              <m:sty m:val="p"/>
                            </m:rPr>
                            <a:rPr lang="zh-CN" altLang="en-US" i="0">
                              <a:solidFill>
                                <a:schemeClr val="tx1">
                                  <a:lumMod val="65000"/>
                                  <a:lumOff val="35000"/>
                                </a:schemeClr>
                              </a:solidFill>
                              <a:latin typeface="Cambria Math" panose="02040503050406030204" pitchFamily="18" charset="0"/>
                            </a:rPr>
                            <m:t>y</m:t>
                          </m:r>
                        </m:e>
                      </m:d>
                    </m:oMath>
                  </m:oMathPara>
                </a14:m>
                <a:endParaRPr lang="zh-CN" altLang="en-US" dirty="0">
                  <a:solidFill>
                    <a:schemeClr val="tx1">
                      <a:lumMod val="65000"/>
                      <a:lumOff val="35000"/>
                    </a:schemeClr>
                  </a:solidFill>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35769" y="4750404"/>
                <a:ext cx="2292359" cy="410497"/>
              </a:xfrm>
              <a:prstGeom prst="rect">
                <a:avLst/>
              </a:prstGeom>
              <a:blipFill rotWithShape="0">
                <a:blip r:embed="rId3"/>
                <a:stretch>
                  <a:fillRect b="-4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997560" y="4686203"/>
                <a:ext cx="2315826" cy="4116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chemeClr val="tx1">
                              <a:lumMod val="65000"/>
                              <a:lumOff val="35000"/>
                            </a:schemeClr>
                          </a:solidFill>
                          <a:latin typeface="Cambria Math" panose="02040503050406030204" pitchFamily="18" charset="0"/>
                        </a:rPr>
                        <m:t>q</m:t>
                      </m:r>
                      <m:r>
                        <a:rPr lang="zh-CN" altLang="en-US" i="0">
                          <a:solidFill>
                            <a:schemeClr val="tx1">
                              <a:lumMod val="65000"/>
                              <a:lumOff val="35000"/>
                            </a:schemeClr>
                          </a:solidFill>
                          <a:latin typeface="Cambria Math" panose="02040503050406030204" pitchFamily="18" charset="0"/>
                        </a:rPr>
                        <m:t>=</m:t>
                      </m:r>
                      <m:d>
                        <m:dPr>
                          <m:ctrlPr>
                            <a:rPr lang="zh-CN" altLang="en-US" i="1">
                              <a:solidFill>
                                <a:schemeClr val="tx1">
                                  <a:lumMod val="65000"/>
                                  <a:lumOff val="35000"/>
                                </a:schemeClr>
                              </a:solidFill>
                              <a:latin typeface="Cambria Math" panose="02040503050406030204" pitchFamily="18" charset="0"/>
                            </a:rPr>
                          </m:ctrlPr>
                        </m:dPr>
                        <m:e>
                          <m:r>
                            <m:rPr>
                              <m:sty m:val="p"/>
                            </m:rPr>
                            <a:rPr lang="zh-CN" altLang="en-US" i="0">
                              <a:solidFill>
                                <a:schemeClr val="tx1">
                                  <a:lumMod val="65000"/>
                                  <a:lumOff val="35000"/>
                                </a:schemeClr>
                              </a:solidFill>
                              <a:latin typeface="Cambria Math" panose="02040503050406030204" pitchFamily="18" charset="0"/>
                            </a:rPr>
                            <m:t>x</m:t>
                          </m:r>
                          <m:r>
                            <a:rPr lang="zh-CN" altLang="en-US" i="0">
                              <a:solidFill>
                                <a:schemeClr val="tx1">
                                  <a:lumMod val="65000"/>
                                  <a:lumOff val="35000"/>
                                </a:schemeClr>
                              </a:solidFill>
                              <a:latin typeface="Cambria Math" panose="02040503050406030204" pitchFamily="18" charset="0"/>
                            </a:rPr>
                            <m:t>−</m:t>
                          </m:r>
                          <m:r>
                            <m:rPr>
                              <m:sty m:val="p"/>
                            </m:rPr>
                            <a:rPr lang="zh-CN" altLang="en-US" i="0">
                              <a:solidFill>
                                <a:schemeClr val="tx1">
                                  <a:lumMod val="65000"/>
                                  <a:lumOff val="35000"/>
                                </a:schemeClr>
                              </a:solidFill>
                              <a:latin typeface="Cambria Math" panose="02040503050406030204" pitchFamily="18" charset="0"/>
                            </a:rPr>
                            <m:t>d</m:t>
                          </m:r>
                          <m:r>
                            <a:rPr lang="zh-CN" altLang="en-US" i="0">
                              <a:solidFill>
                                <a:schemeClr val="tx1">
                                  <a:lumMod val="65000"/>
                                  <a:lumOff val="35000"/>
                                </a:schemeClr>
                              </a:solidFill>
                              <a:latin typeface="Cambria Math" panose="02040503050406030204" pitchFamily="18" charset="0"/>
                            </a:rPr>
                            <m:t>+</m:t>
                          </m:r>
                          <m:sSub>
                            <m:sSubPr>
                              <m:ctrlPr>
                                <a:rPr lang="zh-CN" altLang="en-US" i="1">
                                  <a:solidFill>
                                    <a:schemeClr val="tx1">
                                      <a:lumMod val="65000"/>
                                      <a:lumOff val="35000"/>
                                    </a:schemeClr>
                                  </a:solidFill>
                                  <a:latin typeface="Cambria Math" panose="02040503050406030204" pitchFamily="18" charset="0"/>
                                </a:rPr>
                              </m:ctrlPr>
                            </m:sSubPr>
                            <m:e>
                              <m:r>
                                <a:rPr lang="zh-CN" altLang="en-US" i="1">
                                  <a:solidFill>
                                    <a:schemeClr val="tx1">
                                      <a:lumMod val="65000"/>
                                      <a:lumOff val="35000"/>
                                    </a:schemeClr>
                                  </a:solidFill>
                                  <a:latin typeface="Cambria Math" panose="02040503050406030204" pitchFamily="18" charset="0"/>
                                </a:rPr>
                                <m:t>𝑜</m:t>
                              </m:r>
                            </m:e>
                            <m:sub>
                              <m:r>
                                <a:rPr lang="zh-CN" altLang="en-US" i="1">
                                  <a:solidFill>
                                    <a:schemeClr val="tx1">
                                      <a:lumMod val="65000"/>
                                      <a:lumOff val="35000"/>
                                    </a:schemeClr>
                                  </a:solidFill>
                                  <a:latin typeface="Cambria Math" panose="02040503050406030204" pitchFamily="18" charset="0"/>
                                </a:rPr>
                                <m:t>𝑛𝑒𝑔</m:t>
                              </m:r>
                            </m:sub>
                          </m:sSub>
                          <m:r>
                            <a:rPr lang="zh-CN" altLang="en-US" i="0">
                              <a:solidFill>
                                <a:schemeClr val="tx1">
                                  <a:lumMod val="65000"/>
                                  <a:lumOff val="35000"/>
                                </a:schemeClr>
                              </a:solidFill>
                              <a:latin typeface="Cambria Math" panose="02040503050406030204" pitchFamily="18" charset="0"/>
                            </a:rPr>
                            <m:t>,</m:t>
                          </m:r>
                          <m:r>
                            <m:rPr>
                              <m:sty m:val="p"/>
                            </m:rPr>
                            <a:rPr lang="zh-CN" altLang="en-US" i="0">
                              <a:solidFill>
                                <a:schemeClr val="tx1">
                                  <a:lumMod val="65000"/>
                                  <a:lumOff val="35000"/>
                                </a:schemeClr>
                              </a:solidFill>
                              <a:latin typeface="Cambria Math" panose="02040503050406030204" pitchFamily="18" charset="0"/>
                            </a:rPr>
                            <m:t>y</m:t>
                          </m:r>
                        </m:e>
                      </m:d>
                    </m:oMath>
                  </m:oMathPara>
                </a14:m>
                <a:endParaRPr lang="zh-CN" altLang="en-US" dirty="0">
                  <a:solidFill>
                    <a:schemeClr val="tx1">
                      <a:lumMod val="65000"/>
                      <a:lumOff val="35000"/>
                    </a:schemeClr>
                  </a:solidFill>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6997560" y="4686203"/>
                <a:ext cx="2315826" cy="411651"/>
              </a:xfrm>
              <a:prstGeom prst="rect">
                <a:avLst/>
              </a:prstGeom>
              <a:blipFill rotWithShape="0">
                <a:blip r:embed="rId4"/>
                <a:stretch>
                  <a:fillRect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794525" y="5223949"/>
                <a:ext cx="6028281" cy="945900"/>
              </a:xfrm>
              <a:prstGeom prst="rect">
                <a:avLst/>
              </a:prstGeom>
            </p:spPr>
            <p:txBody>
              <a:bodyPr wrap="square">
                <a:spAutoFit/>
              </a:bodyPr>
              <a:lstStyle/>
              <a:p>
                <a:r>
                  <a:rPr lang="zh-CN" altLang="en-US" dirty="0" smtClean="0">
                    <a:solidFill>
                      <a:schemeClr val="tx1">
                        <a:lumMod val="65000"/>
                        <a:lumOff val="35000"/>
                      </a:schemeClr>
                    </a:solidFill>
                    <a:ea typeface="微软雅黑" panose="020B0503020204020204" pitchFamily="34" charset="-122"/>
                  </a:rPr>
                  <a:t>其中</a:t>
                </a:r>
                <a14:m>
                  <m:oMath xmlns:m="http://schemas.openxmlformats.org/officeDocument/2006/math">
                    <m:sSub>
                      <m:sSubPr>
                        <m:ctrlPr>
                          <a:rPr lang="zh-CN" altLang="zh-CN" i="1" smtClean="0">
                            <a:solidFill>
                              <a:schemeClr val="tx1">
                                <a:lumMod val="65000"/>
                                <a:lumOff val="35000"/>
                              </a:schemeClr>
                            </a:solidFill>
                            <a:latin typeface="Cambria Math" panose="02040503050406030204" pitchFamily="18" charset="0"/>
                            <a:ea typeface="Cambria Math" panose="02040503050406030204" pitchFamily="18" charset="0"/>
                          </a:rPr>
                        </m:ctrlPr>
                      </m:sSubPr>
                      <m:e>
                        <m:r>
                          <a:rPr lang="en-US" altLang="zh-CN" i="1" kern="100">
                            <a:solidFill>
                              <a:schemeClr val="tx1">
                                <a:lumMod val="65000"/>
                                <a:lumOff val="35000"/>
                              </a:schemeClr>
                            </a:solidFill>
                            <a:effectLst/>
                            <a:latin typeface="Cambria Math" panose="02040503050406030204" pitchFamily="18" charset="0"/>
                            <a:ea typeface="宋体" panose="02010600030101010101" pitchFamily="2" charset="-122"/>
                            <a:cs typeface="Times New Roman" panose="02020603050405020304" pitchFamily="18" charset="0"/>
                          </a:rPr>
                          <m:t>𝑜</m:t>
                        </m:r>
                      </m:e>
                      <m:sub>
                        <m:r>
                          <a:rPr lang="en-US" altLang="zh-CN" i="1" kern="100">
                            <a:solidFill>
                              <a:schemeClr val="tx1">
                                <a:lumMod val="65000"/>
                                <a:lumOff val="35000"/>
                              </a:schemeClr>
                            </a:solidFill>
                            <a:effectLst/>
                            <a:latin typeface="Cambria Math" panose="02040503050406030204" pitchFamily="18" charset="0"/>
                            <a:ea typeface="宋体" panose="02010600030101010101" pitchFamily="2" charset="-122"/>
                            <a:cs typeface="Times New Roman" panose="02020603050405020304" pitchFamily="18" charset="0"/>
                          </a:rPr>
                          <m:t>𝑛𝑒𝑔</m:t>
                        </m:r>
                      </m:sub>
                    </m:sSub>
                  </m:oMath>
                </a14:m>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是从区间</a:t>
                </a:r>
                <a:r>
                  <a:rPr lang="en-US" altLang="zh-CN" kern="100" dirty="0">
                    <a:solidFill>
                      <a:schemeClr val="tx1">
                        <a:lumMod val="65000"/>
                        <a:lumOff val="3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[dataset_neg_low, dataset_neg_high]</a:t>
                </a:r>
                <a:r>
                  <a:rPr lang="zh-CN" altLang="zh-CN" kern="100" dirty="0" smtClean="0">
                    <a:solidFill>
                      <a:schemeClr val="tx1">
                        <a:lumMod val="65000"/>
                        <a:lumOff val="35000"/>
                      </a:schemeClr>
                    </a:solidFill>
                    <a:effectLst/>
                    <a:ea typeface="微软雅黑" panose="020B0503020204020204" pitchFamily="34" charset="-122"/>
                    <a:cs typeface="Times New Roman" panose="02020603050405020304" pitchFamily="18" charset="0"/>
                  </a:rPr>
                  <a:t>或它</a:t>
                </a:r>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的原点对应区间</a:t>
                </a:r>
                <a:r>
                  <a:rPr lang="en-US" altLang="zh-CN" kern="100" dirty="0">
                    <a:solidFill>
                      <a:schemeClr val="tx1">
                        <a:lumMod val="65000"/>
                        <a:lumOff val="3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[−dataset_neg_high, −dataset_neg_low]</a:t>
                </a:r>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中选出的</a:t>
                </a:r>
                <a:endParaRPr lang="zh-CN" altLang="en-US" dirty="0">
                  <a:solidFill>
                    <a:schemeClr val="tx1">
                      <a:lumMod val="65000"/>
                      <a:lumOff val="35000"/>
                    </a:schemeClr>
                  </a:solidFill>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5794525" y="5223949"/>
                <a:ext cx="6028281" cy="945900"/>
              </a:xfrm>
              <a:prstGeom prst="rect">
                <a:avLst/>
              </a:prstGeom>
              <a:blipFill rotWithShape="0">
                <a:blip r:embed="rId5"/>
                <a:stretch>
                  <a:fillRect l="-911" t="-3871" b="-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1408" y="5363025"/>
                <a:ext cx="4574384" cy="667747"/>
              </a:xfrm>
              <a:prstGeom prst="rect">
                <a:avLst/>
              </a:prstGeom>
            </p:spPr>
            <p:txBody>
              <a:bodyPr wrap="square">
                <a:spAutoFit/>
              </a:bodyPr>
              <a:lstStyle/>
              <a:p>
                <a:r>
                  <a:rPr lang="zh-CN" altLang="zh-CN" kern="100" dirty="0" smtClean="0">
                    <a:solidFill>
                      <a:schemeClr val="tx1">
                        <a:lumMod val="65000"/>
                        <a:lumOff val="35000"/>
                      </a:schemeClr>
                    </a:solidFill>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i="1">
                            <a:solidFill>
                              <a:schemeClr val="tx1">
                                <a:lumMod val="65000"/>
                                <a:lumOff val="35000"/>
                              </a:schemeClr>
                            </a:solidFill>
                            <a:effectLst/>
                            <a:latin typeface="Cambria Math" panose="02040503050406030204" pitchFamily="18" charset="0"/>
                            <a:ea typeface="Cambria Math" panose="02040503050406030204" pitchFamily="18" charset="0"/>
                          </a:rPr>
                        </m:ctrlPr>
                      </m:sSubPr>
                      <m:e>
                        <m:r>
                          <a:rPr lang="en-US" altLang="zh-CN" i="1" kern="100">
                            <a:solidFill>
                              <a:schemeClr val="tx1">
                                <a:lumMod val="65000"/>
                                <a:lumOff val="35000"/>
                              </a:schemeClr>
                            </a:solidFill>
                            <a:effectLst/>
                            <a:latin typeface="Cambria Math" panose="02040503050406030204" pitchFamily="18" charset="0"/>
                            <a:ea typeface="宋体" panose="02010600030101010101" pitchFamily="2" charset="-122"/>
                            <a:cs typeface="Times New Roman" panose="02020603050405020304" pitchFamily="18" charset="0"/>
                          </a:rPr>
                          <m:t>𝑜</m:t>
                        </m:r>
                      </m:e>
                      <m:sub>
                        <m:r>
                          <a:rPr lang="en-US" altLang="zh-CN" i="1" kern="100">
                            <a:solidFill>
                              <a:schemeClr val="tx1">
                                <a:lumMod val="65000"/>
                                <a:lumOff val="35000"/>
                              </a:schemeClr>
                            </a:solidFill>
                            <a:effectLst/>
                            <a:latin typeface="Cambria Math" panose="02040503050406030204" pitchFamily="18" charset="0"/>
                            <a:ea typeface="宋体" panose="02010600030101010101" pitchFamily="2" charset="-122"/>
                            <a:cs typeface="Times New Roman" panose="02020603050405020304" pitchFamily="18" charset="0"/>
                          </a:rPr>
                          <m:t>𝑝𝑜𝑠</m:t>
                        </m:r>
                      </m:sub>
                    </m:sSub>
                  </m:oMath>
                </a14:m>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是从区间</a:t>
                </a:r>
                <a:r>
                  <a:rPr lang="en-US" altLang="zh-CN" kern="100" dirty="0">
                    <a:solidFill>
                      <a:schemeClr val="tx1">
                        <a:lumMod val="65000"/>
                        <a:lumOff val="3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[−dataset_pos, dataset_pos]</a:t>
                </a:r>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中</a:t>
                </a:r>
                <a:r>
                  <a:rPr lang="zh-CN" altLang="zh-CN" kern="100" dirty="0" smtClean="0">
                    <a:solidFill>
                      <a:schemeClr val="tx1">
                        <a:lumMod val="65000"/>
                        <a:lumOff val="35000"/>
                      </a:schemeClr>
                    </a:solidFill>
                    <a:effectLst/>
                    <a:ea typeface="微软雅黑" panose="020B0503020204020204" pitchFamily="34" charset="-122"/>
                    <a:cs typeface="Times New Roman" panose="02020603050405020304" pitchFamily="18" charset="0"/>
                  </a:rPr>
                  <a:t>随</a:t>
                </a:r>
                <a:r>
                  <a:rPr lang="zh-CN" altLang="zh-CN" kern="100" dirty="0">
                    <a:solidFill>
                      <a:schemeClr val="tx1">
                        <a:lumMod val="65000"/>
                        <a:lumOff val="35000"/>
                      </a:schemeClr>
                    </a:solidFill>
                    <a:ea typeface="微软雅黑" panose="020B0503020204020204" pitchFamily="34" charset="-122"/>
                    <a:cs typeface="Times New Roman" panose="02020603050405020304" pitchFamily="18" charset="0"/>
                  </a:rPr>
                  <a:t>机挑</a:t>
                </a:r>
                <a:r>
                  <a:rPr lang="zh-CN" altLang="zh-CN" kern="100" dirty="0" smtClean="0">
                    <a:solidFill>
                      <a:schemeClr val="tx1">
                        <a:lumMod val="65000"/>
                        <a:lumOff val="35000"/>
                      </a:schemeClr>
                    </a:solidFill>
                    <a:effectLst/>
                    <a:ea typeface="微软雅黑" panose="020B0503020204020204" pitchFamily="34" charset="-122"/>
                    <a:cs typeface="Times New Roman" panose="02020603050405020304" pitchFamily="18" charset="0"/>
                  </a:rPr>
                  <a:t>选</a:t>
                </a:r>
                <a:r>
                  <a:rPr lang="zh-CN" altLang="zh-CN" kern="100" dirty="0">
                    <a:solidFill>
                      <a:schemeClr val="tx1">
                        <a:lumMod val="65000"/>
                        <a:lumOff val="35000"/>
                      </a:schemeClr>
                    </a:solidFill>
                    <a:effectLst/>
                    <a:ea typeface="微软雅黑" panose="020B0503020204020204" pitchFamily="34" charset="-122"/>
                    <a:cs typeface="Times New Roman" panose="02020603050405020304" pitchFamily="18" charset="0"/>
                  </a:rPr>
                  <a:t>的。</a:t>
                </a:r>
                <a:endParaRPr lang="zh-CN" altLang="en-US" dirty="0">
                  <a:solidFill>
                    <a:schemeClr val="tx1">
                      <a:lumMod val="65000"/>
                      <a:lumOff val="35000"/>
                    </a:schemeClr>
                  </a:solidFill>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551408" y="5363025"/>
                <a:ext cx="4574384" cy="667747"/>
              </a:xfrm>
              <a:prstGeom prst="rect">
                <a:avLst/>
              </a:prstGeom>
              <a:blipFill rotWithShape="0">
                <a:blip r:embed="rId6"/>
                <a:stretch>
                  <a:fillRect l="-1065" t="-5505" b="-13761"/>
                </a:stretch>
              </a:blipFill>
            </p:spPr>
            <p:txBody>
              <a:bodyPr/>
              <a:lstStyle/>
              <a:p>
                <a:r>
                  <a:rPr lang="zh-CN" altLang="en-US">
                    <a:noFill/>
                  </a:rPr>
                  <a:t> </a:t>
                </a:r>
              </a:p>
            </p:txBody>
          </p:sp>
        </mc:Fallback>
      </mc:AlternateContent>
      <p:sp>
        <p:nvSpPr>
          <p:cNvPr id="12" name="矩形 11"/>
          <p:cNvSpPr/>
          <p:nvPr/>
        </p:nvSpPr>
        <p:spPr>
          <a:xfrm>
            <a:off x="551408" y="4362094"/>
            <a:ext cx="1164101" cy="369332"/>
          </a:xfrm>
          <a:prstGeom prst="rect">
            <a:avLst/>
          </a:prstGeom>
        </p:spPr>
        <p:txBody>
          <a:bodyPr wrap="none">
            <a:spAutoFit/>
          </a:bodyPr>
          <a:lstStyle/>
          <a:p>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积</a:t>
            </a:r>
            <a:r>
              <a:rPr lang="zh-CN" altLang="en-US" kern="100" dirty="0" smtClean="0">
                <a:solidFill>
                  <a:schemeClr val="tx1">
                    <a:lumMod val="65000"/>
                    <a:lumOff val="35000"/>
                  </a:schemeClr>
                </a:solidFill>
                <a:ea typeface="微软雅黑" panose="020B0503020204020204" pitchFamily="34" charset="-122"/>
                <a:cs typeface="Times New Roman" panose="02020603050405020304" pitchFamily="18" charset="0"/>
              </a:rPr>
              <a:t>极示例</a:t>
            </a:r>
            <a:r>
              <a:rPr lang="en-US" altLang="zh-CN" kern="100" dirty="0" smtClean="0">
                <a:solidFill>
                  <a:schemeClr val="tx1">
                    <a:lumMod val="65000"/>
                    <a:lumOff val="35000"/>
                  </a:schemeClr>
                </a:solidFill>
                <a:ea typeface="微软雅黑" panose="020B0503020204020204" pitchFamily="34" charset="-122"/>
                <a:cs typeface="Times New Roman" panose="02020603050405020304" pitchFamily="18" charset="0"/>
              </a:rPr>
              <a:t>:</a:t>
            </a:r>
            <a:endParaRPr lang="zh-CN" altLang="en-US" dirty="0"/>
          </a:p>
        </p:txBody>
      </p:sp>
      <p:sp>
        <p:nvSpPr>
          <p:cNvPr id="19" name="矩形 18"/>
          <p:cNvSpPr/>
          <p:nvPr/>
        </p:nvSpPr>
        <p:spPr>
          <a:xfrm>
            <a:off x="5862301" y="4364542"/>
            <a:ext cx="1164101" cy="369332"/>
          </a:xfrm>
          <a:prstGeom prst="rect">
            <a:avLst/>
          </a:prstGeom>
        </p:spPr>
        <p:txBody>
          <a:bodyPr wrap="none">
            <a:spAutoFit/>
          </a:bodyPr>
          <a:lstStyle/>
          <a:p>
            <a:r>
              <a:rPr lang="zh-CN" altLang="en-US" kern="100" dirty="0">
                <a:solidFill>
                  <a:schemeClr val="tx1">
                    <a:lumMod val="65000"/>
                    <a:lumOff val="35000"/>
                  </a:schemeClr>
                </a:solidFill>
                <a:ea typeface="微软雅黑" panose="020B0503020204020204" pitchFamily="34" charset="-122"/>
                <a:cs typeface="Times New Roman" panose="02020603050405020304" pitchFamily="18" charset="0"/>
              </a:rPr>
              <a:t>消极</a:t>
            </a:r>
            <a:r>
              <a:rPr lang="zh-CN" altLang="en-US" kern="100" dirty="0" smtClean="0">
                <a:solidFill>
                  <a:schemeClr val="tx1">
                    <a:lumMod val="65000"/>
                    <a:lumOff val="35000"/>
                  </a:schemeClr>
                </a:solidFill>
                <a:ea typeface="微软雅黑" panose="020B0503020204020204" pitchFamily="34" charset="-122"/>
                <a:cs typeface="Times New Roman" panose="02020603050405020304" pitchFamily="18" charset="0"/>
              </a:rPr>
              <a:t>示例</a:t>
            </a:r>
            <a:r>
              <a:rPr lang="en-US" altLang="zh-CN" kern="100" dirty="0" smtClean="0">
                <a:solidFill>
                  <a:schemeClr val="tx1">
                    <a:lumMod val="65000"/>
                    <a:lumOff val="35000"/>
                  </a:schemeClr>
                </a:solidFill>
                <a:ea typeface="微软雅黑" panose="020B0503020204020204" pitchFamily="34" charset="-122"/>
                <a:cs typeface="Times New Roman" panose="02020603050405020304" pitchFamily="18" charset="0"/>
              </a:rPr>
              <a:t>:</a:t>
            </a:r>
            <a:endParaRPr lang="zh-CN" altLang="en-US" dirty="0"/>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9717" y="1781882"/>
            <a:ext cx="5165369" cy="1729442"/>
          </a:xfrm>
          <a:prstGeom prst="rect">
            <a:avLst/>
          </a:prstGeom>
        </p:spPr>
      </p:pic>
    </p:spTree>
    <p:extLst>
      <p:ext uri="{BB962C8B-B14F-4D97-AF65-F5344CB8AC3E}">
        <p14:creationId xmlns:p14="http://schemas.microsoft.com/office/powerpoint/2010/main" val="278211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3488" y="2994463"/>
            <a:ext cx="5708293" cy="1107996"/>
          </a:xfrm>
          <a:prstGeom prst="rect">
            <a:avLst/>
          </a:prstGeom>
          <a:noFill/>
        </p:spPr>
        <p:txBody>
          <a:bodyPr wrap="square" rtlCol="0">
            <a:spAutoFit/>
          </a:bodyPr>
          <a:lstStyle/>
          <a:p>
            <a:pPr>
              <a:lnSpc>
                <a:spcPct val="150000"/>
              </a:lnSpc>
            </a:pPr>
            <a:r>
              <a:rPr lang="zh-CN" altLang="en-US" sz="4400" b="1" dirty="0">
                <a:solidFill>
                  <a:schemeClr val="bg1"/>
                </a:solidFill>
              </a:rPr>
              <a:t>立</a:t>
            </a:r>
            <a:r>
              <a:rPr lang="zh-CN" altLang="en-US" sz="4400" b="1" dirty="0" smtClean="0">
                <a:solidFill>
                  <a:schemeClr val="bg1"/>
                </a:solidFill>
              </a:rPr>
              <a:t>体视觉实现与运行</a:t>
            </a:r>
            <a:endParaRPr lang="zh-CN" altLang="en-US" sz="4400" b="1" dirty="0">
              <a:solidFill>
                <a:schemeClr val="bg1"/>
              </a:solidFill>
            </a:endParaRP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33880253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209322" y="1980696"/>
            <a:ext cx="2111363" cy="1943718"/>
          </a:xfrm>
          <a:prstGeom prst="roundRect">
            <a:avLst>
              <a:gd name="adj" fmla="val 9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0" name="任意多边形 9"/>
          <p:cNvSpPr/>
          <p:nvPr/>
        </p:nvSpPr>
        <p:spPr>
          <a:xfrm>
            <a:off x="1068369" y="3156454"/>
            <a:ext cx="2393264" cy="229131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1" name="椭圆 10"/>
          <p:cNvSpPr/>
          <p:nvPr/>
        </p:nvSpPr>
        <p:spPr>
          <a:xfrm>
            <a:off x="1876897" y="2768346"/>
            <a:ext cx="776213" cy="7762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2" name="文本框 11"/>
          <p:cNvSpPr txBox="1"/>
          <p:nvPr/>
        </p:nvSpPr>
        <p:spPr>
          <a:xfrm>
            <a:off x="1749853" y="2218696"/>
            <a:ext cx="1085743" cy="806188"/>
          </a:xfrm>
          <a:prstGeom prst="rect">
            <a:avLst/>
          </a:prstGeom>
          <a:noFill/>
        </p:spPr>
        <p:txBody>
          <a:bodyPr wrap="square" lIns="68580" tIns="34290" rIns="68580" bIns="34290" rtlCol="0">
            <a:spAutoFit/>
          </a:bodyPr>
          <a:lstStyle/>
          <a:p>
            <a:pPr algn="ctr"/>
            <a:r>
              <a:rPr lang="en-US" altLang="zh-HK" sz="3600" dirty="0">
                <a:solidFill>
                  <a:schemeClr val="bg1"/>
                </a:solidFill>
                <a:latin typeface="Impact" pitchFamily="34" charset="0"/>
                <a:ea typeface="张海山锐谐体2.0-授权联系：Samtype@QQ.com" panose="02000000000000000000" pitchFamily="2" charset="-122"/>
              </a:rPr>
              <a:t>01</a:t>
            </a:r>
            <a:endParaRPr lang="zh-HK" altLang="en-US" sz="3600" dirty="0">
              <a:solidFill>
                <a:schemeClr val="bg1"/>
              </a:solidFill>
              <a:latin typeface="Impact" pitchFamily="34" charset="0"/>
              <a:ea typeface="张海山锐谐体2.0-授权联系：Samtype@QQ.com" panose="02000000000000000000" pitchFamily="2" charset="-122"/>
            </a:endParaRPr>
          </a:p>
        </p:txBody>
      </p:sp>
      <p:sp>
        <p:nvSpPr>
          <p:cNvPr id="13" name="圆角矩形 12"/>
          <p:cNvSpPr/>
          <p:nvPr/>
        </p:nvSpPr>
        <p:spPr>
          <a:xfrm>
            <a:off x="3683254" y="1980696"/>
            <a:ext cx="2111363" cy="1943718"/>
          </a:xfrm>
          <a:prstGeom prst="roundRect">
            <a:avLst>
              <a:gd name="adj" fmla="val 93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dirty="0"/>
          </a:p>
        </p:txBody>
      </p:sp>
      <p:sp>
        <p:nvSpPr>
          <p:cNvPr id="14" name="任意多边形 13"/>
          <p:cNvSpPr/>
          <p:nvPr/>
        </p:nvSpPr>
        <p:spPr>
          <a:xfrm>
            <a:off x="3622969" y="3024884"/>
            <a:ext cx="2393264" cy="242288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5" name="椭圆 14"/>
          <p:cNvSpPr/>
          <p:nvPr/>
        </p:nvSpPr>
        <p:spPr>
          <a:xfrm>
            <a:off x="4350827" y="2768346"/>
            <a:ext cx="776213" cy="7762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16" name="文本框 48"/>
          <p:cNvSpPr txBox="1"/>
          <p:nvPr/>
        </p:nvSpPr>
        <p:spPr>
          <a:xfrm>
            <a:off x="4182199" y="2218696"/>
            <a:ext cx="1157633" cy="806188"/>
          </a:xfrm>
          <a:prstGeom prst="rect">
            <a:avLst/>
          </a:prstGeom>
          <a:noFill/>
        </p:spPr>
        <p:txBody>
          <a:bodyPr wrap="square" lIns="68580" tIns="34290" rIns="68580" bIns="34290" rtlCol="0">
            <a:spAutoFit/>
          </a:bodyPr>
          <a:lstStyle/>
          <a:p>
            <a:pPr algn="ctr"/>
            <a:r>
              <a:rPr lang="en-US" altLang="zh-HK" sz="3600" dirty="0">
                <a:solidFill>
                  <a:schemeClr val="bg1"/>
                </a:solidFill>
                <a:latin typeface="Impact" pitchFamily="34" charset="0"/>
                <a:ea typeface="张海山锐谐体2.0-授权联系：Samtype@QQ.com" panose="02000000000000000000" pitchFamily="2" charset="-122"/>
              </a:rPr>
              <a:t>02</a:t>
            </a:r>
            <a:endParaRPr lang="zh-HK" altLang="en-US" sz="3600" dirty="0">
              <a:solidFill>
                <a:schemeClr val="bg1"/>
              </a:solidFill>
              <a:latin typeface="Impact" pitchFamily="34" charset="0"/>
              <a:ea typeface="张海山锐谐体2.0-授权联系：Samtype@QQ.com" panose="02000000000000000000" pitchFamily="2" charset="-122"/>
            </a:endParaRPr>
          </a:p>
        </p:txBody>
      </p:sp>
      <p:sp>
        <p:nvSpPr>
          <p:cNvPr id="17" name="圆角矩形 16"/>
          <p:cNvSpPr/>
          <p:nvPr/>
        </p:nvSpPr>
        <p:spPr>
          <a:xfrm>
            <a:off x="6157185" y="1980696"/>
            <a:ext cx="2111363" cy="1943718"/>
          </a:xfrm>
          <a:prstGeom prst="roundRect">
            <a:avLst>
              <a:gd name="adj" fmla="val 93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8" name="任意多边形 17"/>
          <p:cNvSpPr/>
          <p:nvPr/>
        </p:nvSpPr>
        <p:spPr>
          <a:xfrm>
            <a:off x="6096901" y="3156452"/>
            <a:ext cx="2393264" cy="229131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9" name="椭圆 18"/>
          <p:cNvSpPr/>
          <p:nvPr/>
        </p:nvSpPr>
        <p:spPr>
          <a:xfrm>
            <a:off x="6824759" y="2768346"/>
            <a:ext cx="776213" cy="7762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0" name="文本框 54"/>
          <p:cNvSpPr txBox="1"/>
          <p:nvPr/>
        </p:nvSpPr>
        <p:spPr>
          <a:xfrm>
            <a:off x="6586824" y="2218696"/>
            <a:ext cx="1265824" cy="806188"/>
          </a:xfrm>
          <a:prstGeom prst="rect">
            <a:avLst/>
          </a:prstGeom>
          <a:noFill/>
        </p:spPr>
        <p:txBody>
          <a:bodyPr wrap="square" lIns="68580" tIns="34290" rIns="68580" bIns="34290" rtlCol="0">
            <a:spAutoFit/>
          </a:bodyPr>
          <a:lstStyle/>
          <a:p>
            <a:pPr algn="ctr"/>
            <a:r>
              <a:rPr lang="en-US" altLang="zh-HK" sz="3600" dirty="0">
                <a:solidFill>
                  <a:schemeClr val="bg1"/>
                </a:solidFill>
                <a:latin typeface="Impact" pitchFamily="34" charset="0"/>
                <a:ea typeface="张海山锐谐体2.0-授权联系：Samtype@QQ.com" panose="02000000000000000000" pitchFamily="2" charset="-122"/>
              </a:rPr>
              <a:t>03</a:t>
            </a:r>
            <a:endParaRPr lang="zh-HK" altLang="en-US" sz="3600" dirty="0">
              <a:solidFill>
                <a:schemeClr val="bg1"/>
              </a:solidFill>
              <a:latin typeface="Impact" pitchFamily="34" charset="0"/>
              <a:ea typeface="张海山锐谐体2.0-授权联系：Samtype@QQ.com" panose="02000000000000000000" pitchFamily="2" charset="-122"/>
            </a:endParaRPr>
          </a:p>
        </p:txBody>
      </p:sp>
      <p:sp>
        <p:nvSpPr>
          <p:cNvPr id="21" name="圆角矩形 20"/>
          <p:cNvSpPr/>
          <p:nvPr/>
        </p:nvSpPr>
        <p:spPr>
          <a:xfrm>
            <a:off x="8631117" y="1980696"/>
            <a:ext cx="2111363" cy="1943718"/>
          </a:xfrm>
          <a:prstGeom prst="roundRect">
            <a:avLst>
              <a:gd name="adj" fmla="val 93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22" name="任意多边形 21"/>
          <p:cNvSpPr/>
          <p:nvPr/>
        </p:nvSpPr>
        <p:spPr>
          <a:xfrm>
            <a:off x="8490165" y="3156452"/>
            <a:ext cx="2393264" cy="229131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23" name="椭圆 22"/>
          <p:cNvSpPr/>
          <p:nvPr/>
        </p:nvSpPr>
        <p:spPr>
          <a:xfrm>
            <a:off x="9298691" y="2768346"/>
            <a:ext cx="776213" cy="7762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24" name="文本框 60"/>
          <p:cNvSpPr txBox="1"/>
          <p:nvPr/>
        </p:nvSpPr>
        <p:spPr>
          <a:xfrm>
            <a:off x="9102340" y="2218696"/>
            <a:ext cx="1133485" cy="806188"/>
          </a:xfrm>
          <a:prstGeom prst="rect">
            <a:avLst/>
          </a:prstGeom>
          <a:noFill/>
        </p:spPr>
        <p:txBody>
          <a:bodyPr wrap="square" lIns="68580" tIns="34290" rIns="68580" bIns="34290" rtlCol="0">
            <a:spAutoFit/>
          </a:bodyPr>
          <a:lstStyle/>
          <a:p>
            <a:pPr algn="ctr"/>
            <a:r>
              <a:rPr lang="en-US" altLang="zh-HK" sz="3600" dirty="0">
                <a:solidFill>
                  <a:schemeClr val="bg1"/>
                </a:solidFill>
                <a:latin typeface="Impact" pitchFamily="34" charset="0"/>
                <a:ea typeface="张海山锐谐体2.0-授权联系：Samtype@QQ.com" panose="02000000000000000000" pitchFamily="2" charset="-122"/>
              </a:rPr>
              <a:t>04</a:t>
            </a:r>
            <a:endParaRPr lang="zh-HK" altLang="en-US" sz="3600" dirty="0">
              <a:solidFill>
                <a:schemeClr val="bg1"/>
              </a:solidFill>
              <a:latin typeface="Impact" pitchFamily="34" charset="0"/>
              <a:ea typeface="张海山锐谐体2.0-授权联系：Samtype@QQ.com" panose="02000000000000000000" pitchFamily="2" charset="-122"/>
            </a:endParaRPr>
          </a:p>
        </p:txBody>
      </p:sp>
      <p:sp>
        <p:nvSpPr>
          <p:cNvPr id="26" name="Title 13"/>
          <p:cNvSpPr txBox="1"/>
          <p:nvPr/>
        </p:nvSpPr>
        <p:spPr>
          <a:xfrm>
            <a:off x="1268953" y="4121913"/>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500" b="1" dirty="0">
                <a:latin typeface="+mn-lt"/>
                <a:ea typeface="+mn-ea"/>
                <a:cs typeface="+mn-ea"/>
                <a:sym typeface="+mn-lt"/>
              </a:rPr>
              <a:t>离</a:t>
            </a:r>
            <a:r>
              <a:rPr lang="zh-CN" altLang="en-US" sz="2500" b="1" dirty="0" smtClean="0">
                <a:latin typeface="+mn-lt"/>
                <a:ea typeface="+mn-ea"/>
                <a:cs typeface="+mn-ea"/>
                <a:sym typeface="+mn-lt"/>
              </a:rPr>
              <a:t>线标定</a:t>
            </a:r>
            <a:endParaRPr kumimoji="0" lang="en-US" sz="2500" b="1" i="0" u="none" strike="noStrike" kern="1200" cap="none" spc="0" normalizeH="0" baseline="0" noProof="0" dirty="0">
              <a:ln>
                <a:noFill/>
              </a:ln>
              <a:effectLst/>
              <a:uLnTx/>
              <a:uFillTx/>
              <a:latin typeface="+mn-lt"/>
              <a:ea typeface="+mn-ea"/>
              <a:cs typeface="+mn-ea"/>
              <a:sym typeface="+mn-lt"/>
            </a:endParaRPr>
          </a:p>
        </p:txBody>
      </p:sp>
      <p:sp>
        <p:nvSpPr>
          <p:cNvPr id="28" name="Title 13"/>
          <p:cNvSpPr txBox="1"/>
          <p:nvPr/>
        </p:nvSpPr>
        <p:spPr>
          <a:xfrm>
            <a:off x="3683249" y="4121913"/>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500" b="1" dirty="0">
                <a:latin typeface="+mn-lt"/>
                <a:ea typeface="+mn-ea"/>
                <a:cs typeface="+mn-ea"/>
                <a:sym typeface="+mn-lt"/>
              </a:rPr>
              <a:t>双</a:t>
            </a:r>
            <a:r>
              <a:rPr lang="zh-CN" altLang="en-US" sz="2500" b="1" dirty="0" smtClean="0">
                <a:latin typeface="+mn-lt"/>
                <a:ea typeface="+mn-ea"/>
                <a:cs typeface="+mn-ea"/>
                <a:sym typeface="+mn-lt"/>
              </a:rPr>
              <a:t>目矫正</a:t>
            </a:r>
            <a:endParaRPr kumimoji="0" lang="en-US" sz="2500" b="1" i="0" u="none" strike="noStrike" kern="1200" cap="none" spc="0" normalizeH="0" baseline="0" noProof="0" dirty="0">
              <a:ln>
                <a:noFill/>
              </a:ln>
              <a:effectLst/>
              <a:uLnTx/>
              <a:uFillTx/>
              <a:latin typeface="+mn-lt"/>
              <a:ea typeface="+mn-ea"/>
              <a:cs typeface="+mn-ea"/>
              <a:sym typeface="+mn-lt"/>
            </a:endParaRPr>
          </a:p>
        </p:txBody>
      </p:sp>
      <p:sp>
        <p:nvSpPr>
          <p:cNvPr id="30" name="Title 13"/>
          <p:cNvSpPr txBox="1"/>
          <p:nvPr/>
        </p:nvSpPr>
        <p:spPr>
          <a:xfrm>
            <a:off x="6154160" y="4121913"/>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500" b="1" dirty="0">
                <a:latin typeface="+mn-lt"/>
                <a:ea typeface="+mn-ea"/>
                <a:cs typeface="+mn-ea"/>
                <a:sym typeface="+mn-lt"/>
              </a:rPr>
              <a:t>立</a:t>
            </a:r>
            <a:r>
              <a:rPr lang="zh-CN" altLang="en-US" sz="2500" b="1" dirty="0" smtClean="0">
                <a:latin typeface="+mn-lt"/>
                <a:ea typeface="+mn-ea"/>
                <a:cs typeface="+mn-ea"/>
                <a:sym typeface="+mn-lt"/>
              </a:rPr>
              <a:t>体匹配</a:t>
            </a:r>
            <a:endParaRPr kumimoji="0" lang="en-US" sz="2500" b="1" i="0" u="none" strike="noStrike" kern="1200" cap="none" spc="0" normalizeH="0" baseline="0" noProof="0" dirty="0">
              <a:ln>
                <a:noFill/>
              </a:ln>
              <a:effectLst/>
              <a:uLnTx/>
              <a:uFillTx/>
              <a:latin typeface="+mn-lt"/>
              <a:ea typeface="+mn-ea"/>
              <a:cs typeface="+mn-ea"/>
              <a:sym typeface="+mn-lt"/>
            </a:endParaRPr>
          </a:p>
        </p:txBody>
      </p:sp>
      <p:sp>
        <p:nvSpPr>
          <p:cNvPr id="32" name="Title 13"/>
          <p:cNvSpPr txBox="1"/>
          <p:nvPr/>
        </p:nvSpPr>
        <p:spPr>
          <a:xfrm>
            <a:off x="8618224" y="4121913"/>
            <a:ext cx="2132399"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2500" b="1" dirty="0">
                <a:latin typeface="+mn-lt"/>
                <a:ea typeface="+mn-ea"/>
                <a:cs typeface="+mn-ea"/>
                <a:sym typeface="+mn-lt"/>
              </a:rPr>
              <a:t>三</a:t>
            </a:r>
            <a:r>
              <a:rPr lang="zh-CN" altLang="en-US" sz="2500" b="1" dirty="0" smtClean="0">
                <a:latin typeface="+mn-lt"/>
                <a:ea typeface="+mn-ea"/>
                <a:cs typeface="+mn-ea"/>
                <a:sym typeface="+mn-lt"/>
              </a:rPr>
              <a:t>维恢复</a:t>
            </a:r>
            <a:endParaRPr kumimoji="0" lang="en-US" sz="2500" b="1" i="0" u="none" strike="noStrike" kern="1200" cap="none" spc="0" normalizeH="0" baseline="0" noProof="0" dirty="0">
              <a:ln>
                <a:noFill/>
              </a:ln>
              <a:effectLst/>
              <a:uLnTx/>
              <a:uFillTx/>
              <a:latin typeface="+mn-lt"/>
              <a:ea typeface="+mn-ea"/>
              <a:cs typeface="+mn-ea"/>
              <a:sym typeface="+mn-lt"/>
            </a:endParaRPr>
          </a:p>
        </p:txBody>
      </p:sp>
      <p:grpSp>
        <p:nvGrpSpPr>
          <p:cNvPr id="33" name="组合 32"/>
          <p:cNvGrpSpPr>
            <a:grpSpLocks noChangeAspect="1"/>
          </p:cNvGrpSpPr>
          <p:nvPr/>
        </p:nvGrpSpPr>
        <p:grpSpPr>
          <a:xfrm>
            <a:off x="202799" y="287672"/>
            <a:ext cx="609210" cy="609210"/>
            <a:chOff x="456294" y="1959430"/>
            <a:chExt cx="2148114" cy="2148114"/>
          </a:xfrm>
        </p:grpSpPr>
        <p:sp>
          <p:nvSpPr>
            <p:cNvPr id="34" name="椭圆 33"/>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35" name="图片 34"/>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36" name="文本框 35"/>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p:spTree>
    <p:extLst>
      <p:ext uri="{BB962C8B-B14F-4D97-AF65-F5344CB8AC3E}">
        <p14:creationId xmlns:p14="http://schemas.microsoft.com/office/powerpoint/2010/main" val="3300996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2779729" y="2912267"/>
            <a:ext cx="1608145" cy="1608145"/>
            <a:chOff x="456294" y="1959430"/>
            <a:chExt cx="2148114" cy="2148114"/>
          </a:xfrm>
        </p:grpSpPr>
        <p:sp>
          <p:nvSpPr>
            <p:cNvPr id="3" name="椭圆 2"/>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rgbClr val="F38E02"/>
                </a:solidFill>
                <a:latin typeface="Arial" pitchFamily="34" charset="0"/>
                <a:ea typeface="微软雅黑" pitchFamily="34" charset="-122"/>
                <a:sym typeface="Arial" pitchFamily="34" charset="0"/>
              </a:endParaRPr>
            </a:p>
          </p:txBody>
        </p:sp>
        <p:pic>
          <p:nvPicPr>
            <p:cNvPr id="4" name="图片 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4"/>
          <p:cNvGrpSpPr>
            <a:grpSpLocks noChangeAspect="1"/>
          </p:cNvGrpSpPr>
          <p:nvPr/>
        </p:nvGrpSpPr>
        <p:grpSpPr>
          <a:xfrm>
            <a:off x="5247855" y="2908873"/>
            <a:ext cx="1556720" cy="1556720"/>
            <a:chOff x="2492224" y="1959430"/>
            <a:chExt cx="2148114" cy="2148114"/>
          </a:xfrm>
        </p:grpSpPr>
        <p:sp>
          <p:nvSpPr>
            <p:cNvPr id="6" name="椭圆 5"/>
            <p:cNvSpPr/>
            <p:nvPr/>
          </p:nvSpPr>
          <p:spPr>
            <a:xfrm>
              <a:off x="249222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8" name="组合 7"/>
          <p:cNvGrpSpPr>
            <a:grpSpLocks noChangeAspect="1"/>
          </p:cNvGrpSpPr>
          <p:nvPr/>
        </p:nvGrpSpPr>
        <p:grpSpPr>
          <a:xfrm>
            <a:off x="7516972" y="2908873"/>
            <a:ext cx="1544507" cy="1544507"/>
            <a:chOff x="6564085" y="1959430"/>
            <a:chExt cx="2148114" cy="2148114"/>
          </a:xfrm>
        </p:grpSpPr>
        <p:sp>
          <p:nvSpPr>
            <p:cNvPr id="9" name="椭圆 8"/>
            <p:cNvSpPr/>
            <p:nvPr/>
          </p:nvSpPr>
          <p:spPr>
            <a:xfrm>
              <a:off x="6564085"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F38E02"/>
                </a:solidFill>
                <a:latin typeface="Arial" pitchFamily="34" charset="0"/>
                <a:ea typeface="微软雅黑" pitchFamily="34" charset="-122"/>
                <a:sym typeface="Arial" pitchFamily="34" charset="0"/>
              </a:endParaRPr>
            </a:p>
          </p:txBody>
        </p:sp>
        <p:grpSp>
          <p:nvGrpSpPr>
            <p:cNvPr id="10" name="组合 9"/>
            <p:cNvGrpSpPr/>
            <p:nvPr/>
          </p:nvGrpSpPr>
          <p:grpSpPr>
            <a:xfrm>
              <a:off x="7033174" y="2413982"/>
              <a:ext cx="1209936" cy="1239010"/>
              <a:chOff x="3598200" y="1732459"/>
              <a:chExt cx="1947600" cy="1994400"/>
            </a:xfrm>
          </p:grpSpPr>
          <p:sp>
            <p:nvSpPr>
              <p:cNvPr id="11"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12"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13"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14"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15"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grpSp>
      </p:grpSp>
      <p:grpSp>
        <p:nvGrpSpPr>
          <p:cNvPr id="16" name="组合 15"/>
          <p:cNvGrpSpPr>
            <a:grpSpLocks noChangeAspect="1"/>
          </p:cNvGrpSpPr>
          <p:nvPr/>
        </p:nvGrpSpPr>
        <p:grpSpPr>
          <a:xfrm>
            <a:off x="9882833" y="2908873"/>
            <a:ext cx="1572884" cy="1572884"/>
            <a:chOff x="4528154" y="1959430"/>
            <a:chExt cx="2148114" cy="2148114"/>
          </a:xfrm>
        </p:grpSpPr>
        <p:sp>
          <p:nvSpPr>
            <p:cNvPr id="17" name="椭圆 16"/>
            <p:cNvSpPr/>
            <p:nvPr/>
          </p:nvSpPr>
          <p:spPr>
            <a:xfrm>
              <a:off x="452815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rgbClr val="F38E02"/>
                </a:solidFill>
                <a:latin typeface="Arial" pitchFamily="34" charset="0"/>
                <a:ea typeface="微软雅黑" pitchFamily="34" charset="-122"/>
                <a:sym typeface="Arial" pitchFamily="34" charset="0"/>
              </a:endParaRPr>
            </a:p>
          </p:txBody>
        </p:sp>
        <p:grpSp>
          <p:nvGrpSpPr>
            <p:cNvPr id="18" name="Group 4"/>
            <p:cNvGrpSpPr>
              <a:grpSpLocks noChangeAspect="1"/>
            </p:cNvGrpSpPr>
            <p:nvPr/>
          </p:nvGrpSpPr>
          <p:grpSpPr bwMode="auto">
            <a:xfrm>
              <a:off x="5033378" y="2342981"/>
              <a:ext cx="1137666" cy="1381012"/>
              <a:chOff x="2694" y="1931"/>
              <a:chExt cx="374" cy="454"/>
            </a:xfrm>
            <a:solidFill>
              <a:schemeClr val="bg1"/>
            </a:solidFill>
          </p:grpSpPr>
          <p:sp>
            <p:nvSpPr>
              <p:cNvPr id="1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2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grpSp>
      </p:grpSp>
      <p:sp>
        <p:nvSpPr>
          <p:cNvPr id="26" name="文本框 25"/>
          <p:cNvSpPr txBox="1"/>
          <p:nvPr/>
        </p:nvSpPr>
        <p:spPr>
          <a:xfrm>
            <a:off x="4818138" y="4520412"/>
            <a:ext cx="2550088" cy="600164"/>
          </a:xfrm>
          <a:prstGeom prst="rect">
            <a:avLst/>
          </a:prstGeom>
          <a:noFill/>
        </p:spPr>
        <p:txBody>
          <a:bodyPr wrap="square" rtlCol="0">
            <a:spAutoFit/>
          </a:bodyPr>
          <a:lstStyle/>
          <a:p>
            <a:pPr algn="ctr">
              <a:lnSpc>
                <a:spcPct val="150000"/>
              </a:lnSpc>
            </a:pPr>
            <a:r>
              <a:rPr lang="zh-CN" altLang="en-US" sz="2200" b="1" dirty="0" smtClean="0">
                <a:solidFill>
                  <a:schemeClr val="bg1"/>
                </a:solidFill>
              </a:rPr>
              <a:t>立体匹配算法设计</a:t>
            </a:r>
            <a:endParaRPr lang="zh-CN" altLang="en-US" sz="2200" b="1" dirty="0">
              <a:solidFill>
                <a:schemeClr val="bg1"/>
              </a:solidFill>
            </a:endParaRPr>
          </a:p>
        </p:txBody>
      </p:sp>
      <p:sp>
        <p:nvSpPr>
          <p:cNvPr id="27" name="文本框 26"/>
          <p:cNvSpPr txBox="1"/>
          <p:nvPr/>
        </p:nvSpPr>
        <p:spPr>
          <a:xfrm>
            <a:off x="2456093" y="4520412"/>
            <a:ext cx="2550887" cy="600164"/>
          </a:xfrm>
          <a:prstGeom prst="rect">
            <a:avLst/>
          </a:prstGeom>
          <a:noFill/>
        </p:spPr>
        <p:txBody>
          <a:bodyPr wrap="square" rtlCol="0">
            <a:spAutoFit/>
          </a:bodyPr>
          <a:lstStyle/>
          <a:p>
            <a:pPr algn="ctr">
              <a:lnSpc>
                <a:spcPct val="150000"/>
              </a:lnSpc>
            </a:pPr>
            <a:r>
              <a:rPr lang="zh-CN" altLang="en-US" sz="2200" b="1" dirty="0" smtClean="0">
                <a:solidFill>
                  <a:schemeClr val="bg1"/>
                </a:solidFill>
              </a:rPr>
              <a:t>双目立体视觉原理</a:t>
            </a:r>
            <a:endParaRPr lang="zh-CN" altLang="en-US" sz="2200" b="1" dirty="0">
              <a:solidFill>
                <a:schemeClr val="bg1"/>
              </a:solidFill>
            </a:endParaRPr>
          </a:p>
        </p:txBody>
      </p:sp>
      <p:sp>
        <p:nvSpPr>
          <p:cNvPr id="28" name="文本框 27"/>
          <p:cNvSpPr txBox="1"/>
          <p:nvPr/>
        </p:nvSpPr>
        <p:spPr>
          <a:xfrm>
            <a:off x="7378179" y="4498924"/>
            <a:ext cx="1832642" cy="600164"/>
          </a:xfrm>
          <a:prstGeom prst="rect">
            <a:avLst/>
          </a:prstGeom>
          <a:noFill/>
        </p:spPr>
        <p:txBody>
          <a:bodyPr wrap="square" rtlCol="0">
            <a:spAutoFit/>
          </a:bodyPr>
          <a:lstStyle/>
          <a:p>
            <a:pPr algn="ctr">
              <a:lnSpc>
                <a:spcPct val="150000"/>
              </a:lnSpc>
            </a:pPr>
            <a:r>
              <a:rPr lang="zh-CN" altLang="en-US" sz="2200" b="1" dirty="0" smtClean="0">
                <a:solidFill>
                  <a:schemeClr val="bg1"/>
                </a:solidFill>
              </a:rPr>
              <a:t>数据集构造</a:t>
            </a:r>
            <a:endParaRPr lang="zh-CN" altLang="en-US" sz="2200" b="1" dirty="0">
              <a:solidFill>
                <a:schemeClr val="bg1"/>
              </a:solidFill>
            </a:endParaRPr>
          </a:p>
        </p:txBody>
      </p:sp>
      <p:sp>
        <p:nvSpPr>
          <p:cNvPr id="29" name="文本框 28"/>
          <p:cNvSpPr txBox="1"/>
          <p:nvPr/>
        </p:nvSpPr>
        <p:spPr>
          <a:xfrm>
            <a:off x="9483361" y="4461203"/>
            <a:ext cx="2430609" cy="600164"/>
          </a:xfrm>
          <a:prstGeom prst="rect">
            <a:avLst/>
          </a:prstGeom>
          <a:noFill/>
        </p:spPr>
        <p:txBody>
          <a:bodyPr wrap="square" rtlCol="0">
            <a:spAutoFit/>
          </a:bodyPr>
          <a:lstStyle/>
          <a:p>
            <a:pPr algn="ctr">
              <a:lnSpc>
                <a:spcPct val="150000"/>
              </a:lnSpc>
            </a:pPr>
            <a:r>
              <a:rPr lang="zh-CN" altLang="en-US" sz="2200" b="1" dirty="0">
                <a:solidFill>
                  <a:schemeClr val="bg1"/>
                </a:solidFill>
              </a:rPr>
              <a:t>立</a:t>
            </a:r>
            <a:r>
              <a:rPr lang="zh-CN" altLang="en-US" sz="2200" b="1" dirty="0" smtClean="0">
                <a:solidFill>
                  <a:schemeClr val="bg1"/>
                </a:solidFill>
              </a:rPr>
              <a:t>体视觉实现运行</a:t>
            </a:r>
            <a:endParaRPr lang="zh-CN" altLang="en-US" sz="2200" b="1" dirty="0">
              <a:solidFill>
                <a:schemeClr val="bg1"/>
              </a:solidFill>
            </a:endParaRPr>
          </a:p>
        </p:txBody>
      </p:sp>
      <p:sp>
        <p:nvSpPr>
          <p:cNvPr id="30" name="文本框 29"/>
          <p:cNvSpPr txBox="1"/>
          <p:nvPr/>
        </p:nvSpPr>
        <p:spPr>
          <a:xfrm>
            <a:off x="4282320" y="603767"/>
            <a:ext cx="3570208" cy="769441"/>
          </a:xfrm>
          <a:prstGeom prst="rect">
            <a:avLst/>
          </a:prstGeom>
          <a:noFill/>
        </p:spPr>
        <p:txBody>
          <a:bodyPr wrap="none" rtlCol="0">
            <a:spAutoFit/>
          </a:bodyPr>
          <a:lstStyle/>
          <a:p>
            <a:r>
              <a:rPr lang="zh-CN" altLang="en-US" sz="4400" b="1" dirty="0">
                <a:solidFill>
                  <a:schemeClr val="bg1"/>
                </a:solidFill>
              </a:rPr>
              <a:t>论文主要内容</a:t>
            </a:r>
          </a:p>
        </p:txBody>
      </p:sp>
      <p:sp>
        <p:nvSpPr>
          <p:cNvPr id="32" name="矩形 31"/>
          <p:cNvSpPr/>
          <p:nvPr/>
        </p:nvSpPr>
        <p:spPr>
          <a:xfrm>
            <a:off x="1066474" y="1645436"/>
            <a:ext cx="1013357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a:grpSpLocks noChangeAspect="1"/>
          </p:cNvGrpSpPr>
          <p:nvPr/>
        </p:nvGrpSpPr>
        <p:grpSpPr>
          <a:xfrm>
            <a:off x="699376" y="2977860"/>
            <a:ext cx="1544507" cy="1544507"/>
            <a:chOff x="6564085" y="1959430"/>
            <a:chExt cx="2148114" cy="2148114"/>
          </a:xfrm>
        </p:grpSpPr>
        <p:sp>
          <p:nvSpPr>
            <p:cNvPr id="34" name="椭圆 33"/>
            <p:cNvSpPr/>
            <p:nvPr/>
          </p:nvSpPr>
          <p:spPr>
            <a:xfrm>
              <a:off x="6564085"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rgbClr val="F38E02"/>
                </a:solidFill>
                <a:latin typeface="Arial" pitchFamily="34" charset="0"/>
                <a:ea typeface="微软雅黑" pitchFamily="34" charset="-122"/>
                <a:sym typeface="Arial" pitchFamily="34" charset="0"/>
              </a:endParaRPr>
            </a:p>
          </p:txBody>
        </p:sp>
        <p:grpSp>
          <p:nvGrpSpPr>
            <p:cNvPr id="35" name="组合 34"/>
            <p:cNvGrpSpPr/>
            <p:nvPr/>
          </p:nvGrpSpPr>
          <p:grpSpPr>
            <a:xfrm>
              <a:off x="7033174" y="2413982"/>
              <a:ext cx="1209936" cy="1239010"/>
              <a:chOff x="3598200" y="1732459"/>
              <a:chExt cx="1947600" cy="1994400"/>
            </a:xfrm>
          </p:grpSpPr>
          <p:sp>
            <p:nvSpPr>
              <p:cNvPr id="36" name="Freeform 5"/>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37" name="Freeform 6"/>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38" name="Freeform 7"/>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39" name="Freeform 8"/>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sp>
            <p:nvSpPr>
              <p:cNvPr id="40"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900">
                  <a:solidFill>
                    <a:srgbClr val="F38E02"/>
                  </a:solidFill>
                  <a:latin typeface="Arial" pitchFamily="34" charset="0"/>
                  <a:ea typeface="微软雅黑" pitchFamily="34" charset="-122"/>
                  <a:sym typeface="Arial" pitchFamily="34" charset="0"/>
                </a:endParaRPr>
              </a:p>
            </p:txBody>
          </p:sp>
        </p:grpSp>
      </p:grpSp>
      <p:sp>
        <p:nvSpPr>
          <p:cNvPr id="41" name="文本框 40"/>
          <p:cNvSpPr txBox="1"/>
          <p:nvPr/>
        </p:nvSpPr>
        <p:spPr>
          <a:xfrm>
            <a:off x="336917" y="4520412"/>
            <a:ext cx="2269424" cy="600164"/>
          </a:xfrm>
          <a:prstGeom prst="rect">
            <a:avLst/>
          </a:prstGeom>
          <a:noFill/>
        </p:spPr>
        <p:txBody>
          <a:bodyPr wrap="square" rtlCol="0">
            <a:spAutoFit/>
          </a:bodyPr>
          <a:lstStyle/>
          <a:p>
            <a:pPr algn="ctr">
              <a:lnSpc>
                <a:spcPct val="150000"/>
              </a:lnSpc>
            </a:pPr>
            <a:r>
              <a:rPr lang="zh-CN" altLang="en-US" sz="2200" b="1" dirty="0">
                <a:solidFill>
                  <a:schemeClr val="bg1"/>
                </a:solidFill>
              </a:rPr>
              <a:t>研</a:t>
            </a:r>
            <a:r>
              <a:rPr lang="zh-CN" altLang="en-US" sz="2200" b="1" dirty="0" smtClean="0">
                <a:solidFill>
                  <a:schemeClr val="bg1"/>
                </a:solidFill>
              </a:rPr>
              <a:t>究背景及意义</a:t>
            </a:r>
            <a:endParaRPr lang="zh-CN" altLang="en-US" sz="2200" b="1"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p:sp>
        <p:nvSpPr>
          <p:cNvPr id="11" name="矩形 10"/>
          <p:cNvSpPr/>
          <p:nvPr/>
        </p:nvSpPr>
        <p:spPr>
          <a:xfrm>
            <a:off x="812009" y="1504883"/>
            <a:ext cx="1723549"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双</a:t>
            </a:r>
            <a:r>
              <a:rPr lang="zh-CN" altLang="en-US" sz="2000" kern="100" dirty="0" smtClean="0">
                <a:ea typeface="微软雅黑" panose="020B0503020204020204" pitchFamily="34" charset="-122"/>
                <a:cs typeface="Times New Roman" panose="02020603050405020304" pitchFamily="18" charset="0"/>
              </a:rPr>
              <a:t>目摄像机：</a:t>
            </a:r>
            <a:endParaRPr lang="zh-CN" altLang="en-US" sz="2000" dirty="0"/>
          </a:p>
        </p:txBody>
      </p:sp>
      <p:pic>
        <p:nvPicPr>
          <p:cNvPr id="12" name="图片 11" descr="C:\Users\MagicWang\Desktop\PaperPic\Camer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577" y="2388620"/>
            <a:ext cx="4077971" cy="2878840"/>
          </a:xfrm>
          <a:prstGeom prst="rect">
            <a:avLst/>
          </a:prstGeom>
          <a:noFill/>
          <a:ln>
            <a:noFill/>
          </a:ln>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028138120"/>
                  </p:ext>
                </p:extLst>
              </p:nvPr>
            </p:nvGraphicFramePr>
            <p:xfrm>
              <a:off x="6096000" y="2813623"/>
              <a:ext cx="5128189" cy="2028834"/>
            </p:xfrm>
            <a:graphic>
              <a:graphicData uri="http://schemas.openxmlformats.org/drawingml/2006/table">
                <a:tbl>
                  <a:tblPr firstRow="1" firstCol="1" bandRow="1">
                    <a:tableStyleId>{2D5ABB26-0587-4C30-8999-92F81FD0307C}</a:tableStyleId>
                  </a:tblPr>
                  <a:tblGrid>
                    <a:gridCol w="1027333"/>
                    <a:gridCol w="1338856"/>
                    <a:gridCol w="1057522"/>
                    <a:gridCol w="1704478"/>
                  </a:tblGrid>
                  <a:tr h="676278">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USB</a:t>
                          </a:r>
                          <a:r>
                            <a:rPr lang="zh-CN" sz="1400" kern="100" dirty="0">
                              <a:effectLst/>
                              <a:latin typeface="微软雅黑" panose="020B0503020204020204" pitchFamily="34" charset="-122"/>
                              <a:ea typeface="微软雅黑" panose="020B0503020204020204" pitchFamily="34" charset="-122"/>
                            </a:rPr>
                            <a:t>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2.0</a:t>
                          </a:r>
                          <a:r>
                            <a:rPr lang="zh-CN" sz="1400" kern="100" dirty="0">
                              <a:effectLst/>
                              <a:latin typeface="微软雅黑" panose="020B0503020204020204" pitchFamily="34" charset="-122"/>
                              <a:ea typeface="微软雅黑" panose="020B0503020204020204" pitchFamily="34" charset="-122"/>
                            </a:rPr>
                            <a:t>高速传输</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视角</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50</a:t>
                          </a:r>
                          <a:r>
                            <a:rPr lang="zh-CN" sz="1400" kern="100" dirty="0">
                              <a:effectLst/>
                              <a:latin typeface="微软雅黑" panose="020B0503020204020204" pitchFamily="34" charset="-122"/>
                              <a:ea typeface="微软雅黑" panose="020B0503020204020204" pitchFamily="34" charset="-122"/>
                            </a:rPr>
                            <a:t>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6278">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最大分辨率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640</a:t>
                          </a:r>
                          <a14:m>
                            <m:oMath xmlns:m="http://schemas.openxmlformats.org/officeDocument/2006/math">
                              <m:r>
                                <a:rPr lang="en-US" sz="1400" kern="100">
                                  <a:effectLst/>
                                  <a:latin typeface="Cambria Math" panose="02040503050406030204" pitchFamily="18" charset="0"/>
                                </a:rPr>
                                <m:t>×</m:t>
                              </m:r>
                            </m:oMath>
                          </a14:m>
                          <a:r>
                            <a:rPr lang="en-US" sz="1400" kern="100" dirty="0">
                              <a:effectLst/>
                              <a:latin typeface="微软雅黑" panose="020B0503020204020204" pitchFamily="34" charset="-122"/>
                              <a:ea typeface="微软雅黑" panose="020B0503020204020204" pitchFamily="34" charset="-122"/>
                            </a:rPr>
                            <a:t>480</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摄像头尺寸</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30 mm</a:t>
                          </a:r>
                          <a14:m>
                            <m:oMath xmlns:m="http://schemas.openxmlformats.org/officeDocument/2006/math">
                              <m:r>
                                <a:rPr lang="en-US" sz="1400" kern="100">
                                  <a:effectLst/>
                                  <a:latin typeface="Cambria Math" panose="02040503050406030204" pitchFamily="18" charset="0"/>
                                </a:rPr>
                                <m:t>×</m:t>
                              </m:r>
                            </m:oMath>
                          </a14:m>
                          <a:r>
                            <a:rPr lang="en-US" sz="1400" kern="100" dirty="0">
                              <a:effectLst/>
                              <a:latin typeface="微软雅黑" panose="020B0503020204020204" pitchFamily="34" charset="-122"/>
                              <a:ea typeface="微软雅黑" panose="020B0503020204020204" pitchFamily="34" charset="-122"/>
                            </a:rPr>
                            <a:t>25 mm</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62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输出格式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YUV</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焦距</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2.8 mm</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028138120"/>
                  </p:ext>
                </p:extLst>
              </p:nvPr>
            </p:nvGraphicFramePr>
            <p:xfrm>
              <a:off x="6096000" y="2813623"/>
              <a:ext cx="5128189" cy="2028834"/>
            </p:xfrm>
            <a:graphic>
              <a:graphicData uri="http://schemas.openxmlformats.org/drawingml/2006/table">
                <a:tbl>
                  <a:tblPr firstRow="1" firstCol="1" bandRow="1">
                    <a:tableStyleId>{2D5ABB26-0587-4C30-8999-92F81FD0307C}</a:tableStyleId>
                  </a:tblPr>
                  <a:tblGrid>
                    <a:gridCol w="1027333"/>
                    <a:gridCol w="1338856"/>
                    <a:gridCol w="1057522"/>
                    <a:gridCol w="1704478"/>
                  </a:tblGrid>
                  <a:tr h="676278">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USB</a:t>
                          </a:r>
                          <a:r>
                            <a:rPr lang="zh-CN" sz="1400" kern="100" dirty="0">
                              <a:effectLst/>
                              <a:latin typeface="微软雅黑" panose="020B0503020204020204" pitchFamily="34" charset="-122"/>
                              <a:ea typeface="微软雅黑" panose="020B0503020204020204" pitchFamily="34" charset="-122"/>
                            </a:rPr>
                            <a:t>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2.0</a:t>
                          </a:r>
                          <a:r>
                            <a:rPr lang="zh-CN" sz="1400" kern="100" dirty="0">
                              <a:effectLst/>
                              <a:latin typeface="微软雅黑" panose="020B0503020204020204" pitchFamily="34" charset="-122"/>
                              <a:ea typeface="微软雅黑" panose="020B0503020204020204" pitchFamily="34" charset="-122"/>
                            </a:rPr>
                            <a:t>高速传输</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视角</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50</a:t>
                          </a:r>
                          <a:r>
                            <a:rPr lang="zh-CN" sz="1400" kern="100" dirty="0">
                              <a:effectLst/>
                              <a:latin typeface="微软雅黑" panose="020B0503020204020204" pitchFamily="34" charset="-122"/>
                              <a:ea typeface="微软雅黑" panose="020B0503020204020204" pitchFamily="34" charset="-122"/>
                            </a:rPr>
                            <a:t>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6278">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最大分辨率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77727" t="-100000" r="-206818" b="-100893"/>
                          </a:stretch>
                        </a:blipFill>
                      </a:tcPr>
                    </a:tc>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摄像头尺寸</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201429" t="-100000" r="-714" b="-100893"/>
                          </a:stretch>
                        </a:blipFill>
                      </a:tcPr>
                    </a:tc>
                  </a:tr>
                  <a:tr h="676278">
                    <a:tc>
                      <a:txBody>
                        <a:bodyPr/>
                        <a:lstStyle/>
                        <a:p>
                          <a:pPr algn="ctr">
                            <a:lnSpc>
                              <a:spcPct val="150000"/>
                            </a:lnSpc>
                            <a:spcAft>
                              <a:spcPts val="0"/>
                            </a:spcAft>
                          </a:pPr>
                          <a:r>
                            <a:rPr lang="zh-CN" sz="1400" kern="100">
                              <a:effectLst/>
                              <a:latin typeface="微软雅黑" panose="020B0503020204020204" pitchFamily="34" charset="-122"/>
                              <a:ea typeface="微软雅黑" panose="020B0503020204020204" pitchFamily="34" charset="-122"/>
                            </a:rPr>
                            <a:t>输出格式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YUV</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400" kern="100" dirty="0">
                              <a:effectLst/>
                              <a:latin typeface="微软雅黑" panose="020B0503020204020204" pitchFamily="34" charset="-122"/>
                              <a:ea typeface="微软雅黑" panose="020B0503020204020204" pitchFamily="34" charset="-122"/>
                            </a:rPr>
                            <a:t>焦距</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400" kern="100" dirty="0">
                              <a:effectLst/>
                              <a:latin typeface="微软雅黑" panose="020B0503020204020204" pitchFamily="34" charset="-122"/>
                              <a:ea typeface="微软雅黑" panose="020B0503020204020204" pitchFamily="34" charset="-122"/>
                            </a:rPr>
                            <a:t>2.8 mm</a:t>
                          </a:r>
                          <a:endParaRPr lang="zh-CN" sz="1400" kern="100"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84466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p:sp>
        <p:nvSpPr>
          <p:cNvPr id="12" name="矩形 11"/>
          <p:cNvSpPr/>
          <p:nvPr/>
        </p:nvSpPr>
        <p:spPr>
          <a:xfrm>
            <a:off x="812009" y="1504883"/>
            <a:ext cx="1467068"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离</a:t>
            </a:r>
            <a:r>
              <a:rPr lang="zh-CN" altLang="en-US" sz="2000" kern="100" dirty="0" smtClean="0">
                <a:ea typeface="微软雅黑" panose="020B0503020204020204" pitchFamily="34" charset="-122"/>
                <a:cs typeface="Times New Roman" panose="02020603050405020304" pitchFamily="18" charset="0"/>
              </a:rPr>
              <a:t>线标定：</a:t>
            </a:r>
            <a:endParaRPr lang="zh-CN" altLang="en-US" sz="2000" dirty="0"/>
          </a:p>
        </p:txBody>
      </p:sp>
      <p:pic>
        <p:nvPicPr>
          <p:cNvPr id="13" name="图片 12" descr="E:\StereoVision\GUI\ChessPic\finalChess\chess.jpg"/>
          <p:cNvPicPr/>
          <p:nvPr/>
        </p:nvPicPr>
        <p:blipFill>
          <a:blip r:embed="rId3">
            <a:extLst>
              <a:ext uri="{28A0092B-C50C-407E-A947-70E740481C1C}">
                <a14:useLocalDpi xmlns:a14="http://schemas.microsoft.com/office/drawing/2010/main" val="0"/>
              </a:ext>
            </a:extLst>
          </a:blip>
          <a:srcRect/>
          <a:stretch>
            <a:fillRect/>
          </a:stretch>
        </p:blipFill>
        <p:spPr bwMode="auto">
          <a:xfrm>
            <a:off x="704985" y="2265128"/>
            <a:ext cx="4047320" cy="2770101"/>
          </a:xfrm>
          <a:prstGeom prst="rect">
            <a:avLst/>
          </a:prstGeom>
          <a:noFill/>
          <a:ln>
            <a:noFill/>
          </a:ln>
        </p:spPr>
      </p:pic>
      <p:pic>
        <p:nvPicPr>
          <p:cNvPr id="14" name="图片 13" descr="C:\Users\MagicWang\Desktop\initpintu_副本.jpg"/>
          <p:cNvPicPr/>
          <p:nvPr/>
        </p:nvPicPr>
        <p:blipFill>
          <a:blip r:embed="rId4">
            <a:extLst>
              <a:ext uri="{28A0092B-C50C-407E-A947-70E740481C1C}">
                <a14:useLocalDpi xmlns:a14="http://schemas.microsoft.com/office/drawing/2010/main" val="0"/>
              </a:ext>
            </a:extLst>
          </a:blip>
          <a:srcRect/>
          <a:stretch>
            <a:fillRect/>
          </a:stretch>
        </p:blipFill>
        <p:spPr bwMode="auto">
          <a:xfrm>
            <a:off x="5074981" y="1776203"/>
            <a:ext cx="6709188" cy="4328383"/>
          </a:xfrm>
          <a:prstGeom prst="rect">
            <a:avLst/>
          </a:prstGeom>
          <a:noFill/>
          <a:ln>
            <a:noFill/>
          </a:ln>
        </p:spPr>
      </p:pic>
      <p:pic>
        <p:nvPicPr>
          <p:cNvPr id="17" name="图片 16" descr="C:\Users\MagicWang\Desktop\PaperPic\关于标定\reprojectionError.PNG"/>
          <p:cNvPicPr/>
          <p:nvPr/>
        </p:nvPicPr>
        <p:blipFill>
          <a:blip r:embed="rId5">
            <a:extLst>
              <a:ext uri="{28A0092B-C50C-407E-A947-70E740481C1C}">
                <a14:useLocalDpi xmlns:a14="http://schemas.microsoft.com/office/drawing/2010/main" val="0"/>
              </a:ext>
            </a:extLst>
          </a:blip>
          <a:srcRect/>
          <a:stretch>
            <a:fillRect/>
          </a:stretch>
        </p:blipFill>
        <p:spPr bwMode="auto">
          <a:xfrm>
            <a:off x="5743977" y="2588653"/>
            <a:ext cx="4979715" cy="2579703"/>
          </a:xfrm>
          <a:prstGeom prst="rect">
            <a:avLst/>
          </a:prstGeom>
          <a:noFill/>
          <a:ln>
            <a:noFill/>
          </a:ln>
        </p:spPr>
      </p:pic>
      <p:pic>
        <p:nvPicPr>
          <p:cNvPr id="18" name="图片 17" descr="C:\Users\MagicWang\Desktop\PaperPic\关于标定\矫正.jpg"/>
          <p:cNvPicPr/>
          <p:nvPr/>
        </p:nvPicPr>
        <p:blipFill>
          <a:blip r:embed="rId6">
            <a:extLst>
              <a:ext uri="{28A0092B-C50C-407E-A947-70E740481C1C}">
                <a14:useLocalDpi xmlns:a14="http://schemas.microsoft.com/office/drawing/2010/main" val="0"/>
              </a:ext>
            </a:extLst>
          </a:blip>
          <a:srcRect/>
          <a:stretch>
            <a:fillRect/>
          </a:stretch>
        </p:blipFill>
        <p:spPr bwMode="auto">
          <a:xfrm>
            <a:off x="1167191" y="2160298"/>
            <a:ext cx="3907790" cy="3299460"/>
          </a:xfrm>
          <a:prstGeom prst="rect">
            <a:avLst/>
          </a:prstGeom>
          <a:noFill/>
          <a:ln>
            <a:noFill/>
          </a:ln>
        </p:spPr>
      </p:pic>
    </p:spTree>
    <p:extLst>
      <p:ext uri="{BB962C8B-B14F-4D97-AF65-F5344CB8AC3E}">
        <p14:creationId xmlns:p14="http://schemas.microsoft.com/office/powerpoint/2010/main" val="370397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952585943"/>
                  </p:ext>
                </p:extLst>
              </p:nvPr>
            </p:nvGraphicFramePr>
            <p:xfrm>
              <a:off x="919032" y="2581136"/>
              <a:ext cx="5355984" cy="2132530"/>
            </p:xfrm>
            <a:graphic>
              <a:graphicData uri="http://schemas.openxmlformats.org/drawingml/2006/table">
                <a:tbl>
                  <a:tblPr firstRow="1" firstCol="1" bandRow="1">
                    <a:tableStyleId>{2D5ABB26-0587-4C30-8999-92F81FD0307C}</a:tableStyleId>
                  </a:tblPr>
                  <a:tblGrid>
                    <a:gridCol w="2677992"/>
                    <a:gridCol w="2677992"/>
                  </a:tblGrid>
                  <a:tr h="429120">
                    <a:tc>
                      <a:txBody>
                        <a:bodyPr/>
                        <a:lstStyle/>
                        <a:p>
                          <a:pPr algn="ctr">
                            <a:lnSpc>
                              <a:spcPct val="150000"/>
                            </a:lnSpc>
                            <a:spcAft>
                              <a:spcPts val="0"/>
                            </a:spcAft>
                          </a:pPr>
                          <a:r>
                            <a:rPr lang="zh-CN" sz="1800" kern="100" dirty="0">
                              <a:effectLst/>
                              <a:latin typeface="+mn-ea"/>
                              <a:ea typeface="+mn-ea"/>
                            </a:rPr>
                            <a:t>网络层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800" kern="100">
                              <a:effectLst/>
                              <a:latin typeface="+mn-ea"/>
                              <a:ea typeface="+mn-ea"/>
                            </a:rPr>
                            <a:t>卷积核，特征映射</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120">
                    <a:tc>
                      <a:txBody>
                        <a:bodyPr/>
                        <a:lstStyle/>
                        <a:p>
                          <a:pPr algn="ctr">
                            <a:lnSpc>
                              <a:spcPct val="150000"/>
                            </a:lnSpc>
                            <a:spcAft>
                              <a:spcPts val="0"/>
                            </a:spcAft>
                          </a:pPr>
                          <a:r>
                            <a:rPr lang="zh-CN" sz="1800" kern="100" dirty="0">
                              <a:effectLst/>
                              <a:latin typeface="+mn-ea"/>
                              <a:ea typeface="+mn-ea"/>
                            </a:rPr>
                            <a:t>子网卷积层</a:t>
                          </a:r>
                          <a:r>
                            <a:rPr lang="en-US" sz="1800" kern="100" dirty="0">
                              <a:effectLst/>
                              <a:latin typeface="+mn-ea"/>
                              <a:ea typeface="+mn-ea"/>
                            </a:rPr>
                            <a:t>+ReLu</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800" kern="100">
                              <a:effectLst/>
                              <a:latin typeface="+mn-ea"/>
                              <a:ea typeface="+mn-ea"/>
                            </a:rPr>
                            <a:t>3</a:t>
                          </a:r>
                          <a14:m>
                            <m:oMath xmlns:m="http://schemas.openxmlformats.org/officeDocument/2006/math">
                              <m:r>
                                <a:rPr lang="en-US" sz="1800" kern="100">
                                  <a:effectLst/>
                                  <a:latin typeface="Cambria Math" panose="02040503050406030204" pitchFamily="18" charset="0"/>
                                  <a:ea typeface="+mn-ea"/>
                                </a:rPr>
                                <m:t>×</m:t>
                              </m:r>
                            </m:oMath>
                          </a14:m>
                          <a:r>
                            <a:rPr lang="en-US" sz="1800" kern="100">
                              <a:effectLst/>
                              <a:latin typeface="+mn-ea"/>
                              <a:ea typeface="+mn-ea"/>
                            </a:rPr>
                            <a:t>3</a:t>
                          </a:r>
                          <a:r>
                            <a:rPr lang="zh-CN" sz="1800" kern="100">
                              <a:effectLst/>
                              <a:latin typeface="+mn-ea"/>
                              <a:ea typeface="+mn-ea"/>
                            </a:rPr>
                            <a:t>，</a:t>
                          </a:r>
                          <a:r>
                            <a:rPr lang="en-US" sz="1800" kern="100">
                              <a:effectLst/>
                              <a:latin typeface="+mn-ea"/>
                              <a:ea typeface="+mn-ea"/>
                            </a:rPr>
                            <a:t>64</a:t>
                          </a:r>
                          <a:endParaRPr lang="zh-CN" sz="1800" kern="10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120">
                    <a:tc>
                      <a:txBody>
                        <a:bodyPr/>
                        <a:lstStyle/>
                        <a:p>
                          <a:pPr algn="ctr">
                            <a:lnSpc>
                              <a:spcPct val="150000"/>
                            </a:lnSpc>
                            <a:spcAft>
                              <a:spcPts val="0"/>
                            </a:spcAft>
                          </a:pPr>
                          <a:r>
                            <a:rPr lang="zh-CN" sz="1800" kern="100" dirty="0">
                              <a:effectLst/>
                              <a:latin typeface="+mn-ea"/>
                              <a:ea typeface="+mn-ea"/>
                            </a:rPr>
                            <a:t>子网卷积层</a:t>
                          </a:r>
                          <a:r>
                            <a:rPr lang="en-US" sz="1800" kern="100" dirty="0">
                              <a:effectLst/>
                              <a:latin typeface="+mn-ea"/>
                              <a:ea typeface="+mn-ea"/>
                            </a:rPr>
                            <a:t>+ReLu</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800" kern="100" dirty="0">
                              <a:effectLst/>
                              <a:latin typeface="+mn-ea"/>
                              <a:ea typeface="+mn-ea"/>
                            </a:rPr>
                            <a:t>3</a:t>
                          </a:r>
                          <a14:m>
                            <m:oMath xmlns:m="http://schemas.openxmlformats.org/officeDocument/2006/math">
                              <m:r>
                                <a:rPr lang="en-US" sz="1800" kern="100">
                                  <a:effectLst/>
                                  <a:latin typeface="Cambria Math" panose="02040503050406030204" pitchFamily="18" charset="0"/>
                                  <a:ea typeface="+mn-ea"/>
                                </a:rPr>
                                <m:t>×</m:t>
                              </m:r>
                            </m:oMath>
                          </a14:m>
                          <a:r>
                            <a:rPr lang="en-US" sz="1800" kern="100" dirty="0">
                              <a:effectLst/>
                              <a:latin typeface="+mn-ea"/>
                              <a:ea typeface="+mn-ea"/>
                            </a:rPr>
                            <a:t>3</a:t>
                          </a:r>
                          <a:r>
                            <a:rPr lang="zh-CN" sz="1800" kern="100" dirty="0">
                              <a:effectLst/>
                              <a:latin typeface="+mn-ea"/>
                              <a:ea typeface="+mn-ea"/>
                            </a:rPr>
                            <a:t>，</a:t>
                          </a:r>
                          <a:r>
                            <a:rPr lang="en-US" sz="1800" kern="100" dirty="0">
                              <a:effectLst/>
                              <a:latin typeface="+mn-ea"/>
                              <a:ea typeface="+mn-ea"/>
                            </a:rPr>
                            <a:t>64</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050">
                    <a:tc>
                      <a:txBody>
                        <a:bodyPr/>
                        <a:lstStyle/>
                        <a:p>
                          <a:pPr algn="ctr">
                            <a:lnSpc>
                              <a:spcPct val="150000"/>
                            </a:lnSpc>
                            <a:spcAft>
                              <a:spcPts val="0"/>
                            </a:spcAft>
                          </a:pPr>
                          <a:r>
                            <a:rPr lang="zh-CN" sz="1800" kern="100">
                              <a:effectLst/>
                              <a:latin typeface="+mn-ea"/>
                              <a:ea typeface="+mn-ea"/>
                            </a:rPr>
                            <a:t>子网卷积层</a:t>
                          </a:r>
                          <a:r>
                            <a:rPr lang="en-US" sz="1800" kern="100">
                              <a:effectLst/>
                              <a:latin typeface="+mn-ea"/>
                              <a:ea typeface="+mn-ea"/>
                            </a:rPr>
                            <a:t>+ReLu</a:t>
                          </a:r>
                          <a:endParaRPr lang="zh-CN" sz="1800" kern="10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800" kern="100" dirty="0">
                              <a:effectLst/>
                              <a:latin typeface="+mn-ea"/>
                              <a:ea typeface="+mn-ea"/>
                            </a:rPr>
                            <a:t>3</a:t>
                          </a:r>
                          <a14:m>
                            <m:oMath xmlns:m="http://schemas.openxmlformats.org/officeDocument/2006/math">
                              <m:r>
                                <a:rPr lang="en-US" sz="1800" kern="100">
                                  <a:effectLst/>
                                  <a:latin typeface="Cambria Math" panose="02040503050406030204" pitchFamily="18" charset="0"/>
                                  <a:ea typeface="+mn-ea"/>
                                </a:rPr>
                                <m:t>×</m:t>
                              </m:r>
                            </m:oMath>
                          </a14:m>
                          <a:r>
                            <a:rPr lang="en-US" sz="1800" kern="100" dirty="0">
                              <a:effectLst/>
                              <a:latin typeface="+mn-ea"/>
                              <a:ea typeface="+mn-ea"/>
                            </a:rPr>
                            <a:t>3</a:t>
                          </a:r>
                          <a:r>
                            <a:rPr lang="zh-CN" sz="1800" kern="100" dirty="0">
                              <a:effectLst/>
                              <a:latin typeface="+mn-ea"/>
                              <a:ea typeface="+mn-ea"/>
                            </a:rPr>
                            <a:t>，</a:t>
                          </a:r>
                          <a:r>
                            <a:rPr lang="en-US" sz="1800" kern="100" dirty="0">
                              <a:effectLst/>
                              <a:latin typeface="+mn-ea"/>
                              <a:ea typeface="+mn-ea"/>
                            </a:rPr>
                            <a:t>64</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120">
                    <a:tc>
                      <a:txBody>
                        <a:bodyPr/>
                        <a:lstStyle/>
                        <a:p>
                          <a:pPr algn="ctr">
                            <a:lnSpc>
                              <a:spcPct val="150000"/>
                            </a:lnSpc>
                            <a:spcAft>
                              <a:spcPts val="0"/>
                            </a:spcAft>
                          </a:pPr>
                          <a:r>
                            <a:rPr lang="zh-CN" sz="1800" kern="100" dirty="0">
                              <a:effectLst/>
                              <a:latin typeface="+mn-ea"/>
                              <a:ea typeface="+mn-ea"/>
                            </a:rPr>
                            <a:t>子网卷积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en-US" sz="1800" kern="100" dirty="0">
                              <a:effectLst/>
                              <a:latin typeface="+mn-ea"/>
                              <a:ea typeface="+mn-ea"/>
                            </a:rPr>
                            <a:t>3</a:t>
                          </a:r>
                          <a14:m>
                            <m:oMath xmlns:m="http://schemas.openxmlformats.org/officeDocument/2006/math">
                              <m:r>
                                <a:rPr lang="en-US" sz="1800" kern="100">
                                  <a:effectLst/>
                                  <a:latin typeface="Cambria Math" panose="02040503050406030204" pitchFamily="18" charset="0"/>
                                  <a:ea typeface="+mn-ea"/>
                                </a:rPr>
                                <m:t>×</m:t>
                              </m:r>
                            </m:oMath>
                          </a14:m>
                          <a:r>
                            <a:rPr lang="en-US" sz="1800" kern="100" dirty="0">
                              <a:effectLst/>
                              <a:latin typeface="+mn-ea"/>
                              <a:ea typeface="+mn-ea"/>
                            </a:rPr>
                            <a:t>3</a:t>
                          </a:r>
                          <a:r>
                            <a:rPr lang="zh-CN" sz="1800" kern="100" dirty="0">
                              <a:effectLst/>
                              <a:latin typeface="+mn-ea"/>
                              <a:ea typeface="+mn-ea"/>
                            </a:rPr>
                            <a:t>，</a:t>
                          </a:r>
                          <a:r>
                            <a:rPr lang="en-US" sz="1800" kern="100" dirty="0">
                              <a:effectLst/>
                              <a:latin typeface="+mn-ea"/>
                              <a:ea typeface="+mn-ea"/>
                            </a:rPr>
                            <a:t>64</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952585943"/>
                  </p:ext>
                </p:extLst>
              </p:nvPr>
            </p:nvGraphicFramePr>
            <p:xfrm>
              <a:off x="919032" y="2581136"/>
              <a:ext cx="5355984" cy="2132530"/>
            </p:xfrm>
            <a:graphic>
              <a:graphicData uri="http://schemas.openxmlformats.org/drawingml/2006/table">
                <a:tbl>
                  <a:tblPr firstRow="1" firstCol="1" bandRow="1">
                    <a:tableStyleId>{2D5ABB26-0587-4C30-8999-92F81FD0307C}</a:tableStyleId>
                  </a:tblPr>
                  <a:tblGrid>
                    <a:gridCol w="2677992"/>
                    <a:gridCol w="2677992"/>
                  </a:tblGrid>
                  <a:tr h="429120">
                    <a:tc>
                      <a:txBody>
                        <a:bodyPr/>
                        <a:lstStyle/>
                        <a:p>
                          <a:pPr algn="ctr">
                            <a:lnSpc>
                              <a:spcPct val="150000"/>
                            </a:lnSpc>
                            <a:spcAft>
                              <a:spcPts val="0"/>
                            </a:spcAft>
                          </a:pPr>
                          <a:r>
                            <a:rPr lang="zh-CN" sz="1800" kern="100" dirty="0">
                              <a:effectLst/>
                              <a:latin typeface="+mn-ea"/>
                              <a:ea typeface="+mn-ea"/>
                            </a:rPr>
                            <a:t>网络层</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800" kern="100">
                              <a:effectLst/>
                              <a:latin typeface="+mn-ea"/>
                              <a:ea typeface="+mn-ea"/>
                            </a:rPr>
                            <a:t>卷积核，特征映射</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120">
                    <a:tc>
                      <a:txBody>
                        <a:bodyPr/>
                        <a:lstStyle/>
                        <a:p>
                          <a:pPr algn="ctr">
                            <a:lnSpc>
                              <a:spcPct val="150000"/>
                            </a:lnSpc>
                            <a:spcAft>
                              <a:spcPts val="0"/>
                            </a:spcAft>
                          </a:pPr>
                          <a:r>
                            <a:rPr lang="zh-CN" sz="1800" kern="100" dirty="0">
                              <a:effectLst/>
                              <a:latin typeface="+mn-ea"/>
                              <a:ea typeface="+mn-ea"/>
                            </a:rPr>
                            <a:t>子网卷积层</a:t>
                          </a:r>
                          <a:r>
                            <a:rPr lang="en-US" sz="1800" kern="100" dirty="0">
                              <a:effectLst/>
                              <a:latin typeface="+mn-ea"/>
                              <a:ea typeface="+mn-ea"/>
                            </a:rPr>
                            <a:t>+ReLu</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0227" t="-102857" r="-455" b="-325714"/>
                          </a:stretch>
                        </a:blipFill>
                      </a:tcPr>
                    </a:tc>
                  </a:tr>
                  <a:tr h="429120">
                    <a:tc>
                      <a:txBody>
                        <a:bodyPr/>
                        <a:lstStyle/>
                        <a:p>
                          <a:pPr algn="ctr">
                            <a:lnSpc>
                              <a:spcPct val="150000"/>
                            </a:lnSpc>
                            <a:spcAft>
                              <a:spcPts val="0"/>
                            </a:spcAft>
                          </a:pPr>
                          <a:r>
                            <a:rPr lang="zh-CN" sz="1800" kern="100" dirty="0">
                              <a:effectLst/>
                              <a:latin typeface="+mn-ea"/>
                              <a:ea typeface="+mn-ea"/>
                            </a:rPr>
                            <a:t>子网卷积层</a:t>
                          </a:r>
                          <a:r>
                            <a:rPr lang="en-US" sz="1800" kern="100" dirty="0">
                              <a:effectLst/>
                              <a:latin typeface="+mn-ea"/>
                              <a:ea typeface="+mn-ea"/>
                            </a:rPr>
                            <a:t>+ReLu</a:t>
                          </a:r>
                          <a:endParaRPr lang="zh-CN" sz="1800" kern="100" dirty="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0227" t="-200000" r="-455" b="-221127"/>
                          </a:stretch>
                        </a:blipFill>
                      </a:tcPr>
                    </a:tc>
                  </a:tr>
                  <a:tr h="416050">
                    <a:tc>
                      <a:txBody>
                        <a:bodyPr/>
                        <a:lstStyle/>
                        <a:p>
                          <a:pPr algn="ctr">
                            <a:lnSpc>
                              <a:spcPct val="150000"/>
                            </a:lnSpc>
                            <a:spcAft>
                              <a:spcPts val="0"/>
                            </a:spcAft>
                          </a:pPr>
                          <a:r>
                            <a:rPr lang="zh-CN" sz="1800" kern="100">
                              <a:effectLst/>
                              <a:latin typeface="+mn-ea"/>
                              <a:ea typeface="+mn-ea"/>
                            </a:rPr>
                            <a:t>子网卷积层</a:t>
                          </a:r>
                          <a:r>
                            <a:rPr lang="en-US" sz="1800" kern="100">
                              <a:effectLst/>
                              <a:latin typeface="+mn-ea"/>
                              <a:ea typeface="+mn-ea"/>
                            </a:rPr>
                            <a:t>+ReLu</a:t>
                          </a:r>
                          <a:endParaRPr lang="zh-CN" sz="1800" kern="100">
                            <a:effectLst/>
                            <a:latin typeface="+mn-ea"/>
                            <a:ea typeface="+mn-ea"/>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0227" t="-313235" r="-455" b="-130882"/>
                          </a:stretch>
                        </a:blipFill>
                      </a:tcPr>
                    </a:tc>
                  </a:tr>
                  <a:tr h="429120">
                    <a:tc>
                      <a:txBody>
                        <a:bodyPr/>
                        <a:lstStyle/>
                        <a:p>
                          <a:pPr algn="ctr">
                            <a:lnSpc>
                              <a:spcPct val="150000"/>
                            </a:lnSpc>
                            <a:spcAft>
                              <a:spcPts val="0"/>
                            </a:spcAft>
                          </a:pPr>
                          <a:r>
                            <a:rPr lang="zh-CN" sz="1800" kern="100" dirty="0">
                              <a:effectLst/>
                              <a:latin typeface="+mn-ea"/>
                              <a:ea typeface="+mn-ea"/>
                            </a:rPr>
                            <a:t>子网卷积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00227" t="-395775" r="-455" b="-25352"/>
                          </a:stretch>
                        </a:blipFill>
                      </a:tcPr>
                    </a:tc>
                  </a:tr>
                </a:tbl>
              </a:graphicData>
            </a:graphic>
          </p:graphicFrame>
        </mc:Fallback>
      </mc:AlternateContent>
      <p:sp>
        <p:nvSpPr>
          <p:cNvPr id="13" name="矩形 12"/>
          <p:cNvSpPr/>
          <p:nvPr/>
        </p:nvSpPr>
        <p:spPr>
          <a:xfrm>
            <a:off x="812009" y="1504883"/>
            <a:ext cx="1462260"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模</a:t>
            </a:r>
            <a:r>
              <a:rPr lang="zh-CN" altLang="en-US" sz="2000" kern="100" dirty="0" smtClean="0">
                <a:ea typeface="微软雅黑" panose="020B0503020204020204" pitchFamily="34" charset="-122"/>
                <a:cs typeface="Times New Roman" panose="02020603050405020304" pitchFamily="18" charset="0"/>
              </a:rPr>
              <a:t>型训练：</a:t>
            </a:r>
            <a:endParaRPr lang="zh-CN" altLang="en-US" sz="2000" dirty="0"/>
          </a:p>
        </p:txBody>
      </p:sp>
      <p:sp>
        <p:nvSpPr>
          <p:cNvPr id="5" name="矩形 4"/>
          <p:cNvSpPr/>
          <p:nvPr/>
        </p:nvSpPr>
        <p:spPr>
          <a:xfrm>
            <a:off x="6627325" y="2221589"/>
            <a:ext cx="5220236" cy="2308324"/>
          </a:xfrm>
          <a:prstGeom prst="rect">
            <a:avLst/>
          </a:prstGeom>
        </p:spPr>
        <p:txBody>
          <a:bodyPr wrap="square">
            <a:spAutoFit/>
          </a:bodyPr>
          <a:lstStyle/>
          <a:p>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使</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用动量项为</a:t>
            </a:r>
            <a:r>
              <a:rPr lang="en-US" altLang="zh-CN" kern="100" dirty="0">
                <a:latin typeface="微软雅黑" panose="020B0503020204020204" pitchFamily="34" charset="-122"/>
                <a:ea typeface="微软雅黑" panose="020B0503020204020204" pitchFamily="34" charset="-122"/>
              </a:rPr>
              <a:t>0.9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的动量优化器来减少铰链损失</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本</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文共训练了</a:t>
            </a:r>
            <a:r>
              <a:rPr lang="en-US" altLang="zh-CN" kern="100" dirty="0">
                <a:latin typeface="微软雅黑" panose="020B0503020204020204" pitchFamily="34" charset="-122"/>
                <a:ea typeface="微软雅黑" panose="020B0503020204020204" pitchFamily="34" charset="-122"/>
              </a:rPr>
              <a:t>20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次迭代，初始学习率为</a:t>
            </a:r>
            <a:r>
              <a:rPr lang="en-US" altLang="zh-CN" kern="100" dirty="0">
                <a:latin typeface="微软雅黑" panose="020B0503020204020204" pitchFamily="34" charset="-122"/>
                <a:ea typeface="微软雅黑" panose="020B0503020204020204" pitchFamily="34" charset="-122"/>
              </a:rPr>
              <a:t>0.001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，在一次迭代后改为</a:t>
            </a:r>
            <a:r>
              <a:rPr lang="en-US" altLang="zh-CN" kern="100" dirty="0">
                <a:latin typeface="微软雅黑" panose="020B0503020204020204" pitchFamily="34" charset="-122"/>
                <a:ea typeface="微软雅黑" panose="020B0503020204020204" pitchFamily="34" charset="-122"/>
              </a:rPr>
              <a:t>0.0002</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，第</a:t>
            </a:r>
            <a:r>
              <a:rPr lang="en-US" altLang="zh-CN" kern="100" dirty="0">
                <a:latin typeface="微软雅黑" panose="020B0503020204020204" pitchFamily="34" charset="-122"/>
                <a:ea typeface="微软雅黑" panose="020B0503020204020204" pitchFamily="34" charset="-122"/>
              </a:rPr>
              <a:t>10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次迭代后改为</a:t>
            </a:r>
            <a:r>
              <a:rPr lang="en-US" altLang="zh-CN" kern="100" dirty="0">
                <a:latin typeface="微软雅黑" panose="020B0503020204020204" pitchFamily="34" charset="-122"/>
                <a:ea typeface="微软雅黑" panose="020B0503020204020204" pitchFamily="34" charset="-122"/>
              </a:rPr>
              <a:t>0.00002</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训</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练中为了防止过拟合，本文还引入了权值衰减，衰减系数为</a:t>
            </a:r>
            <a:r>
              <a:rPr lang="en-US" altLang="zh-CN" kern="100" dirty="0">
                <a:latin typeface="微软雅黑" panose="020B0503020204020204" pitchFamily="34" charset="-122"/>
                <a:ea typeface="微软雅黑" panose="020B0503020204020204" pitchFamily="34" charset="-122"/>
              </a:rPr>
              <a:t>0.005</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547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p:sp>
        <p:nvSpPr>
          <p:cNvPr id="10" name="矩形 9"/>
          <p:cNvSpPr/>
          <p:nvPr/>
        </p:nvSpPr>
        <p:spPr>
          <a:xfrm>
            <a:off x="812009" y="1504883"/>
            <a:ext cx="1980029"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立</a:t>
            </a:r>
            <a:r>
              <a:rPr lang="zh-CN" altLang="en-US" sz="2000" kern="100" dirty="0" smtClean="0">
                <a:ea typeface="微软雅黑" panose="020B0503020204020204" pitchFamily="34" charset="-122"/>
                <a:cs typeface="Times New Roman" panose="02020603050405020304" pitchFamily="18" charset="0"/>
              </a:rPr>
              <a:t>体</a:t>
            </a:r>
            <a:r>
              <a:rPr lang="zh-CN" altLang="en-US" sz="2000" kern="100" dirty="0">
                <a:ea typeface="微软雅黑" panose="020B0503020204020204" pitchFamily="34" charset="-122"/>
                <a:cs typeface="Times New Roman" panose="02020603050405020304" pitchFamily="18" charset="0"/>
              </a:rPr>
              <a:t>匹</a:t>
            </a:r>
            <a:r>
              <a:rPr lang="zh-CN" altLang="en-US" sz="2000" kern="100" dirty="0" smtClean="0">
                <a:ea typeface="微软雅黑" panose="020B0503020204020204" pitchFamily="34" charset="-122"/>
                <a:cs typeface="Times New Roman" panose="02020603050405020304" pitchFamily="18" charset="0"/>
              </a:rPr>
              <a:t>配细节：</a:t>
            </a:r>
            <a:endParaRPr lang="zh-CN" altLang="en-US" sz="2000" dirty="0"/>
          </a:p>
        </p:txBody>
      </p:sp>
      <mc:AlternateContent xmlns:mc="http://schemas.openxmlformats.org/markup-compatibility/2006" xmlns:a14="http://schemas.microsoft.com/office/drawing/2010/main">
        <mc:Choice Requires="a14">
          <p:sp>
            <p:nvSpPr>
              <p:cNvPr id="2" name="矩形 1"/>
              <p:cNvSpPr/>
              <p:nvPr/>
            </p:nvSpPr>
            <p:spPr>
              <a:xfrm>
                <a:off x="2201269" y="2265128"/>
                <a:ext cx="2872197"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D</m:t>
                      </m:r>
                      <m:d>
                        <m:dPr>
                          <m:ctrlPr>
                            <a:rPr lang="zh-CN" altLang="en-US" i="1">
                              <a:latin typeface="Cambria Math" panose="02040503050406030204" pitchFamily="18" charset="0"/>
                            </a:rPr>
                          </m:ctrlPr>
                        </m:dPr>
                        <m:e>
                          <m:r>
                            <a:rPr lang="zh-CN" altLang="en-US" b="1" i="0">
                              <a:latin typeface="Cambria Math" panose="02040503050406030204" pitchFamily="18" charset="0"/>
                            </a:rPr>
                            <m:t>𝐩</m:t>
                          </m:r>
                        </m:e>
                      </m:d>
                      <m:r>
                        <a:rPr lang="zh-CN" altLang="en-US" b="0" i="0">
                          <a:latin typeface="Cambria Math" panose="02040503050406030204" pitchFamily="18" charset="0"/>
                        </a:rPr>
                        <m:t>=</m:t>
                      </m:r>
                      <m:r>
                        <m:rPr>
                          <m:sty m:val="p"/>
                        </m:rPr>
                        <a:rPr lang="zh-CN" altLang="en-US" b="0" i="0">
                          <a:latin typeface="Cambria Math" panose="02040503050406030204" pitchFamily="18" charset="0"/>
                        </a:rPr>
                        <m:t>arg</m:t>
                      </m:r>
                      <m:func>
                        <m:funcPr>
                          <m:ctrlPr>
                            <a:rPr lang="zh-CN" altLang="en-US" b="0" i="1">
                              <a:latin typeface="Cambria Math" panose="02040503050406030204" pitchFamily="18" charset="0"/>
                            </a:rPr>
                          </m:ctrlPr>
                        </m:funcPr>
                        <m:fName>
                          <m:limLow>
                            <m:limLowPr>
                              <m:ctrlPr>
                                <a:rPr lang="zh-CN" altLang="en-US" b="0" i="1">
                                  <a:latin typeface="Cambria Math" panose="02040503050406030204" pitchFamily="18" charset="0"/>
                                </a:rPr>
                              </m:ctrlPr>
                            </m:limLowPr>
                            <m:e>
                              <m:r>
                                <m:rPr>
                                  <m:sty m:val="p"/>
                                </m:rPr>
                                <a:rPr lang="zh-CN" altLang="en-US" b="0" i="0">
                                  <a:latin typeface="Cambria Math" panose="02040503050406030204" pitchFamily="18" charset="0"/>
                                </a:rPr>
                                <m:t>min</m:t>
                              </m:r>
                            </m:e>
                            <m:lim>
                              <m:r>
                                <a:rPr lang="zh-CN" altLang="en-US" b="0" i="1">
                                  <a:latin typeface="Cambria Math" panose="02040503050406030204" pitchFamily="18" charset="0"/>
                                </a:rPr>
                                <m:t>𝑑</m:t>
                              </m:r>
                            </m:lim>
                          </m:limLow>
                        </m:fName>
                        <m:e>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𝐶</m:t>
                              </m:r>
                            </m:e>
                            <m:sub>
                              <m:r>
                                <a:rPr lang="zh-CN" altLang="en-US" b="0" i="1">
                                  <a:latin typeface="Cambria Math" panose="02040503050406030204" pitchFamily="18" charset="0"/>
                                </a:rPr>
                                <m:t>𝐶𝑁𝑁</m:t>
                              </m:r>
                            </m:sub>
                          </m:sSub>
                          <m:d>
                            <m:dPr>
                              <m:ctrlPr>
                                <a:rPr lang="zh-CN" altLang="en-US" b="0" i="1">
                                  <a:latin typeface="Cambria Math" panose="02040503050406030204" pitchFamily="18" charset="0"/>
                                </a:rPr>
                              </m:ctrlPr>
                            </m:dPr>
                            <m:e>
                              <m:r>
                                <a:rPr lang="zh-CN" altLang="en-US" b="1" i="1">
                                  <a:latin typeface="Cambria Math" panose="02040503050406030204" pitchFamily="18" charset="0"/>
                                </a:rPr>
                                <m:t>𝒑</m:t>
                              </m:r>
                              <m:r>
                                <a:rPr lang="zh-CN" altLang="en-US" b="0" i="0">
                                  <a:latin typeface="Cambria Math" panose="02040503050406030204" pitchFamily="18" charset="0"/>
                                </a:rPr>
                                <m:t>,</m:t>
                              </m:r>
                              <m:r>
                                <a:rPr lang="zh-CN" altLang="en-US" b="0" i="1">
                                  <a:latin typeface="Cambria Math" panose="02040503050406030204" pitchFamily="18" charset="0"/>
                                </a:rPr>
                                <m:t>𝑑</m:t>
                              </m:r>
                            </m:e>
                          </m:d>
                        </m:e>
                      </m:func>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201269" y="2265128"/>
                <a:ext cx="2872197" cy="452945"/>
              </a:xfrm>
              <a:prstGeom prst="rect">
                <a:avLst/>
              </a:prstGeom>
              <a:blipFill rotWithShape="0">
                <a:blip r:embed="rId3"/>
                <a:stretch>
                  <a:fillRect b="-2703"/>
                </a:stretch>
              </a:blipFill>
            </p:spPr>
            <p:txBody>
              <a:bodyPr/>
              <a:lstStyle/>
              <a:p>
                <a:r>
                  <a:rPr lang="zh-CN" altLang="en-US">
                    <a:noFill/>
                  </a:rPr>
                  <a:t> </a:t>
                </a:r>
              </a:p>
            </p:txBody>
          </p:sp>
        </mc:Fallback>
      </mc:AlternateContent>
      <p:sp>
        <p:nvSpPr>
          <p:cNvPr id="3" name="矩形 2"/>
          <p:cNvSpPr/>
          <p:nvPr/>
        </p:nvSpPr>
        <p:spPr>
          <a:xfrm>
            <a:off x="1360871" y="2718704"/>
            <a:ext cx="6701304" cy="3785652"/>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zh-CN" altLang="zh-CN" sz="1600" kern="100" dirty="0">
                <a:latin typeface="Times New Roman" panose="02020603050405020304" pitchFamily="18" charset="0"/>
                <a:ea typeface="宋体" panose="02010600030101010101" pitchFamily="2" charset="-122"/>
              </a:rPr>
              <a:t>计算匹配代价时执</a:t>
            </a:r>
            <a:r>
              <a:rPr lang="zh-CN" altLang="zh-CN" sz="1600" kern="100" dirty="0" smtClean="0">
                <a:latin typeface="Times New Roman" panose="02020603050405020304" pitchFamily="18" charset="0"/>
                <a:ea typeface="宋体" panose="02010600030101010101" pitchFamily="2" charset="-122"/>
              </a:rPr>
              <a:t>行视</a:t>
            </a:r>
            <a:r>
              <a:rPr lang="zh-CN" altLang="zh-CN" sz="1600" kern="100" dirty="0">
                <a:latin typeface="Times New Roman" panose="02020603050405020304" pitchFamily="18" charset="0"/>
                <a:ea typeface="宋体" panose="02010600030101010101" pitchFamily="2" charset="-122"/>
              </a:rPr>
              <a:t>差范围约束，即每个像素点仅计算视差范围内的匹配代价。因为本文使用的数据集中的最大视差值为</a:t>
            </a:r>
            <a:r>
              <a:rPr lang="en-US" altLang="zh-CN" sz="1600" kern="100" dirty="0">
                <a:latin typeface="Times New Roman" panose="02020603050405020304" pitchFamily="18" charset="0"/>
                <a:ea typeface="宋体" panose="02010600030101010101" pitchFamily="2" charset="-122"/>
              </a:rPr>
              <a:t>228</a:t>
            </a:r>
            <a:r>
              <a:rPr lang="zh-CN" altLang="zh-CN" sz="1600" kern="100" dirty="0">
                <a:latin typeface="Times New Roman" panose="02020603050405020304" pitchFamily="18" charset="0"/>
                <a:ea typeface="宋体" panose="02010600030101010101" pitchFamily="2" charset="-122"/>
              </a:rPr>
              <a:t>，所</a:t>
            </a:r>
            <a:r>
              <a:rPr lang="zh-CN" altLang="zh-CN" sz="1600" kern="100" dirty="0" smtClean="0">
                <a:latin typeface="Times New Roman" panose="02020603050405020304" pitchFamily="18" charset="0"/>
                <a:ea typeface="宋体" panose="02010600030101010101" pitchFamily="2" charset="-122"/>
              </a:rPr>
              <a:t>以视</a:t>
            </a:r>
            <a:r>
              <a:rPr lang="zh-CN" altLang="zh-CN" sz="1600" kern="100" dirty="0">
                <a:latin typeface="Times New Roman" panose="02020603050405020304" pitchFamily="18" charset="0"/>
                <a:ea typeface="宋体" panose="02010600030101010101" pitchFamily="2" charset="-122"/>
              </a:rPr>
              <a:t>差范围为</a:t>
            </a:r>
            <a:r>
              <a:rPr lang="en-US" altLang="zh-CN" sz="1600" kern="100" dirty="0">
                <a:latin typeface="Times New Roman" panose="02020603050405020304" pitchFamily="18" charset="0"/>
                <a:ea typeface="宋体" panose="02010600030101010101" pitchFamily="2" charset="-122"/>
              </a:rPr>
              <a:t>228</a:t>
            </a:r>
            <a:r>
              <a:rPr lang="zh-CN" altLang="zh-CN" sz="1600" kern="100" dirty="0">
                <a:latin typeface="Times New Roman" panose="02020603050405020304" pitchFamily="18" charset="0"/>
                <a:ea typeface="宋体" panose="02010600030101010101" pitchFamily="2" charset="-122"/>
              </a:rPr>
              <a:t>。</a:t>
            </a:r>
            <a:endParaRPr lang="zh-CN" altLang="zh-CN" sz="1200" kern="100" dirty="0">
              <a:latin typeface="Times New Roman" panose="02020603050405020304" pitchFamily="18" charset="0"/>
              <a:ea typeface="宋体" panose="02010600030101010101" pitchFamily="2" charset="-122"/>
            </a:endParaRPr>
          </a:p>
          <a:p>
            <a:pPr marL="342900" lvl="0" indent="-342900" algn="just">
              <a:lnSpc>
                <a:spcPct val="150000"/>
              </a:lnSpc>
              <a:spcAft>
                <a:spcPts val="0"/>
              </a:spcAft>
              <a:buFont typeface="Wingdings" panose="05000000000000000000" pitchFamily="2" charset="2"/>
              <a:buChar char=""/>
            </a:pPr>
            <a:r>
              <a:rPr lang="zh-CN" altLang="zh-CN" sz="1600" kern="100" dirty="0">
                <a:latin typeface="Times New Roman" panose="02020603050405020304" pitchFamily="18" charset="0"/>
                <a:ea typeface="宋体" panose="02010600030101010101" pitchFamily="2" charset="-122"/>
              </a:rPr>
              <a:t>每个像素点的子网部分仅计算一次，而不是对每个视差值重新计算，即在计算匹配代价前先将每个像素点的子网部分计算一次，子网输出保存后用于后续的匹配代价计算</a:t>
            </a:r>
            <a:endParaRPr lang="zh-CN" altLang="zh-CN" sz="1200" kern="100" dirty="0">
              <a:latin typeface="Times New Roman" panose="02020603050405020304" pitchFamily="18" charset="0"/>
              <a:ea typeface="宋体" panose="02010600030101010101" pitchFamily="2" charset="-122"/>
            </a:endParaRPr>
          </a:p>
          <a:p>
            <a:pPr marL="342900" lvl="0" indent="-342900" algn="just">
              <a:lnSpc>
                <a:spcPct val="150000"/>
              </a:lnSpc>
              <a:spcAft>
                <a:spcPts val="0"/>
              </a:spcAft>
              <a:buFont typeface="Wingdings" panose="05000000000000000000" pitchFamily="2" charset="2"/>
              <a:buChar char=""/>
            </a:pPr>
            <a:r>
              <a:rPr lang="zh-CN" altLang="zh-CN" sz="1600" kern="100" dirty="0">
                <a:latin typeface="Times New Roman" panose="02020603050405020304" pitchFamily="18" charset="0"/>
                <a:ea typeface="宋体" panose="02010600030101010101" pitchFamily="2" charset="-122"/>
              </a:rPr>
              <a:t>在运行期间，本文希望输入的是一整张的图片，但由于</a:t>
            </a:r>
            <a:r>
              <a:rPr lang="en-US" altLang="zh-CN" sz="1600" kern="100" dirty="0">
                <a:latin typeface="Times New Roman" panose="02020603050405020304" pitchFamily="18" charset="0"/>
                <a:ea typeface="宋体" panose="02010600030101010101" pitchFamily="2" charset="-122"/>
              </a:rPr>
              <a:t>GPU</a:t>
            </a:r>
            <a:r>
              <a:rPr lang="zh-CN" altLang="zh-CN" sz="1600" kern="100" dirty="0">
                <a:latin typeface="Times New Roman" panose="02020603050405020304" pitchFamily="18" charset="0"/>
                <a:ea typeface="宋体" panose="02010600030101010101" pitchFamily="2" charset="-122"/>
              </a:rPr>
              <a:t>内存的限制，本文每次仅输入一行图像数据（约</a:t>
            </a:r>
            <a:r>
              <a:rPr lang="en-US" altLang="zh-CN" sz="1600" kern="100" dirty="0">
                <a:latin typeface="Times New Roman" panose="02020603050405020304" pitchFamily="18" charset="0"/>
                <a:ea typeface="宋体" panose="02010600030101010101" pitchFamily="2" charset="-122"/>
              </a:rPr>
              <a:t>1220</a:t>
            </a:r>
            <a:r>
              <a:rPr lang="zh-CN" altLang="zh-CN" sz="1600" kern="100" dirty="0">
                <a:latin typeface="Times New Roman" panose="02020603050405020304" pitchFamily="18" charset="0"/>
                <a:ea typeface="宋体" panose="02010600030101010101" pitchFamily="2" charset="-122"/>
              </a:rPr>
              <a:t>个像素点）进入网络，并同时计算以左图为参考图的匹配代价和以右图为参考图的匹配代价，这样子网部分可以重复使用，节省运算时间。</a:t>
            </a:r>
            <a:endParaRPr lang="zh-CN" altLang="zh-CN" sz="1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182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立体视觉实现与运行</a:t>
            </a:r>
          </a:p>
        </p:txBody>
      </p:sp>
      <mc:AlternateContent xmlns:mc="http://schemas.openxmlformats.org/markup-compatibility/2006" xmlns:a14="http://schemas.microsoft.com/office/drawing/2010/main">
        <mc:Choice Requires="a14">
          <p:sp>
            <p:nvSpPr>
              <p:cNvPr id="3" name="矩形 2"/>
              <p:cNvSpPr/>
              <p:nvPr/>
            </p:nvSpPr>
            <p:spPr>
              <a:xfrm>
                <a:off x="812009" y="1981998"/>
                <a:ext cx="6096000" cy="1754326"/>
              </a:xfrm>
              <a:prstGeom prst="rect">
                <a:avLst/>
              </a:prstGeom>
            </p:spPr>
            <p:txBody>
              <a:bodyPr>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本文通</a:t>
                </a:r>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过</a:t>
                </a:r>
                <a:r>
                  <a:rPr lang="zh-CN" altLang="zh-CN" kern="100" dirty="0" smtClean="0">
                    <a:effectLst/>
                    <a:latin typeface="Times New Roman" panose="02020603050405020304" pitchFamily="18" charset="0"/>
                    <a:ea typeface="宋体" panose="02010600030101010101" pitchFamily="2" charset="-122"/>
                    <a:cs typeface="Times New Roman" panose="02020603050405020304" pitchFamily="18" charset="0"/>
                  </a:rPr>
                  <a:t>胜</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者全拿（</a:t>
                </a:r>
                <a:r>
                  <a:rPr lang="en-US" altLang="zh-CN" kern="100" dirty="0">
                    <a:effectLst/>
                    <a:latin typeface="Times New Roman" panose="02020603050405020304" pitchFamily="18" charset="0"/>
                    <a:ea typeface="宋体" panose="02010600030101010101" pitchFamily="2" charset="-122"/>
                  </a:rPr>
                  <a:t>WTA</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）策略得到以左图为参考得到的视差图</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𝐿</m:t>
                        </m:r>
                      </m:sup>
                    </m:sSup>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和以右图为参考得到的视差图</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𝑅</m:t>
                        </m:r>
                      </m:sup>
                    </m:sSup>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视差图</a:t>
                </a:r>
                <a:r>
                  <a:rPr lang="zh-CN" altLang="zh-CN"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i="1" kern="100" dirty="0">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𝐿</m:t>
                        </m:r>
                      </m:sup>
                    </m:sSup>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𝐷</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𝑅</m:t>
                        </m:r>
                      </m:sup>
                    </m:sSup>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通过左右一致性检查得到视差图</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𝐼𝑁𝑇</m:t>
                        </m:r>
                      </m:sub>
                    </m:sSub>
                  </m:oMath>
                </a14:m>
                <a:r>
                  <a:rPr lang="zh-CN" altLang="zh-CN" kern="10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𝐼𝑁𝑇</m:t>
                        </m:r>
                      </m:sub>
                    </m:sSub>
                  </m:oMath>
                </a14:m>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通过亚像素增强获得新的视差图</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𝑆𝐸</m:t>
                        </m:r>
                      </m:sub>
                    </m:sSub>
                    <m:d>
                      <m:dPr>
                        <m:ctrlPr>
                          <a:rPr lang="zh-CN" altLang="zh-CN" i="1">
                            <a:latin typeface="Cambria Math" panose="02040503050406030204" pitchFamily="18" charset="0"/>
                            <a:ea typeface="Cambria Math" panose="02040503050406030204" pitchFamily="18" charset="0"/>
                          </a:rPr>
                        </m:ctrlPr>
                      </m:d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𝒑</m:t>
                        </m:r>
                      </m:e>
                    </m:d>
                  </m:oMath>
                </a14:m>
                <a:r>
                  <a:rPr lang="zh-CN" altLang="zh-CN" kern="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812009" y="1981998"/>
                <a:ext cx="6096000" cy="1754326"/>
              </a:xfrm>
              <a:prstGeom prst="rect">
                <a:avLst/>
              </a:prstGeom>
              <a:blipFill rotWithShape="0">
                <a:blip r:embed="rId4"/>
                <a:stretch>
                  <a:fillRect l="-800" t="-2431" b="-3819"/>
                </a:stretch>
              </a:blipFill>
            </p:spPr>
            <p:txBody>
              <a:bodyPr/>
              <a:lstStyle/>
              <a:p>
                <a:r>
                  <a:rPr lang="zh-CN" altLang="en-US">
                    <a:noFill/>
                  </a:rPr>
                  <a:t> </a:t>
                </a:r>
              </a:p>
            </p:txBody>
          </p:sp>
        </mc:Fallback>
      </mc:AlternateContent>
      <p:sp>
        <p:nvSpPr>
          <p:cNvPr id="12" name="矩形 11"/>
          <p:cNvSpPr/>
          <p:nvPr/>
        </p:nvSpPr>
        <p:spPr>
          <a:xfrm>
            <a:off x="812009" y="1504883"/>
            <a:ext cx="1980029"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立</a:t>
            </a:r>
            <a:r>
              <a:rPr lang="zh-CN" altLang="en-US" sz="2000" kern="100" dirty="0" smtClean="0">
                <a:ea typeface="微软雅黑" panose="020B0503020204020204" pitchFamily="34" charset="-122"/>
                <a:cs typeface="Times New Roman" panose="02020603050405020304" pitchFamily="18" charset="0"/>
              </a:rPr>
              <a:t>体</a:t>
            </a:r>
            <a:r>
              <a:rPr lang="zh-CN" altLang="en-US" sz="2000" kern="100" dirty="0">
                <a:ea typeface="微软雅黑" panose="020B0503020204020204" pitchFamily="34" charset="-122"/>
                <a:cs typeface="Times New Roman" panose="02020603050405020304" pitchFamily="18" charset="0"/>
              </a:rPr>
              <a:t>匹</a:t>
            </a:r>
            <a:r>
              <a:rPr lang="zh-CN" altLang="en-US" sz="2000" kern="100" dirty="0" smtClean="0">
                <a:ea typeface="微软雅黑" panose="020B0503020204020204" pitchFamily="34" charset="-122"/>
                <a:cs typeface="Times New Roman" panose="02020603050405020304" pitchFamily="18" charset="0"/>
              </a:rPr>
              <a:t>配细节：</a:t>
            </a:r>
            <a:endParaRPr lang="zh-CN" altLang="en-US" sz="2000" dirty="0"/>
          </a:p>
        </p:txBody>
      </p:sp>
      <p:sp>
        <p:nvSpPr>
          <p:cNvPr id="4" name="矩形 3"/>
          <p:cNvSpPr/>
          <p:nvPr/>
        </p:nvSpPr>
        <p:spPr>
          <a:xfrm>
            <a:off x="812009" y="5122153"/>
            <a:ext cx="6096000" cy="923330"/>
          </a:xfrm>
          <a:prstGeom prst="rect">
            <a:avLst/>
          </a:prstGeom>
        </p:spPr>
        <p:txBody>
          <a:bodyPr>
            <a:spAutoFit/>
          </a:bodyPr>
          <a:lstStyle/>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最后通过一个中值滤波和双边滤波得到了我们的最终视差图</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1434187" y="3922701"/>
                <a:ext cx="3314882"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𝑆𝐸</m:t>
                          </m:r>
                        </m:sub>
                      </m:sSub>
                      <m:d>
                        <m:dPr>
                          <m:ctrlPr>
                            <a:rPr lang="zh-CN" altLang="en-US" i="1">
                              <a:latin typeface="Cambria Math" panose="02040503050406030204" pitchFamily="18" charset="0"/>
                            </a:rPr>
                          </m:ctrlPr>
                        </m:dPr>
                        <m:e>
                          <m:r>
                            <a:rPr lang="zh-CN" altLang="en-US" b="1" i="1">
                              <a:latin typeface="Cambria Math" panose="02040503050406030204" pitchFamily="18" charset="0"/>
                            </a:rPr>
                            <m:t>𝒑</m:t>
                          </m:r>
                        </m:e>
                      </m:d>
                      <m:r>
                        <a:rPr lang="zh-CN" altLang="en-US" b="0" i="0">
                          <a:latin typeface="Cambria Math" panose="02040503050406030204" pitchFamily="18" charset="0"/>
                        </a:rPr>
                        <m:t>=</m:t>
                      </m:r>
                      <m:r>
                        <a:rPr lang="zh-CN" altLang="en-US" b="0" i="1">
                          <a:latin typeface="Cambria Math" panose="02040503050406030204" pitchFamily="18" charset="0"/>
                        </a:rPr>
                        <m:t>𝑑</m:t>
                      </m:r>
                      <m:r>
                        <a:rPr lang="zh-CN" altLang="en-US" b="0" i="0">
                          <a:latin typeface="Cambria Math" panose="02040503050406030204" pitchFamily="18" charset="0"/>
                        </a:rPr>
                        <m:t>−</m:t>
                      </m:r>
                      <m:f>
                        <m:fPr>
                          <m:ctrlPr>
                            <a:rPr lang="zh-CN" altLang="en-US" b="0" i="1">
                              <a:latin typeface="Cambria Math" panose="02040503050406030204" pitchFamily="18" charset="0"/>
                            </a:rPr>
                          </m:ctrlPr>
                        </m:fPr>
                        <m:num>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𝐶</m:t>
                              </m:r>
                            </m:e>
                            <m:sub>
                              <m:r>
                                <a:rPr lang="zh-CN" altLang="en-US" b="0" i="0">
                                  <a:latin typeface="Cambria Math" panose="02040503050406030204" pitchFamily="18" charset="0"/>
                                </a:rPr>
                                <m:t>+</m:t>
                              </m:r>
                            </m:sub>
                          </m:sSub>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𝐶</m:t>
                              </m:r>
                            </m:e>
                            <m:sub>
                              <m:r>
                                <a:rPr lang="zh-CN" altLang="en-US" b="0" i="0">
                                  <a:latin typeface="Cambria Math" panose="02040503050406030204" pitchFamily="18" charset="0"/>
                                </a:rPr>
                                <m:t>−</m:t>
                              </m:r>
                            </m:sub>
                          </m:sSub>
                        </m:num>
                        <m:den>
                          <m:d>
                            <m:dPr>
                              <m:begChr m:val=""/>
                              <m:ctrlPr>
                                <a:rPr lang="zh-CN" altLang="en-US" b="0" i="1">
                                  <a:latin typeface="Cambria Math" panose="02040503050406030204" pitchFamily="18" charset="0"/>
                                </a:rPr>
                              </m:ctrlPr>
                            </m:dPr>
                            <m:e>
                              <m:r>
                                <a:rPr lang="zh-CN" altLang="en-US" b="0" i="0">
                                  <a:latin typeface="Cambria Math" panose="02040503050406030204" pitchFamily="18" charset="0"/>
                                </a:rPr>
                                <m:t>2(</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𝐶</m:t>
                                  </m:r>
                                </m:e>
                                <m:sub>
                                  <m:r>
                                    <a:rPr lang="zh-CN" altLang="en-US" b="0" i="0">
                                      <a:latin typeface="Cambria Math" panose="02040503050406030204" pitchFamily="18" charset="0"/>
                                    </a:rPr>
                                    <m:t>+</m:t>
                                  </m:r>
                                </m:sub>
                              </m:sSub>
                              <m:r>
                                <a:rPr lang="zh-CN" altLang="en-US" b="0" i="0">
                                  <a:latin typeface="Cambria Math" panose="02040503050406030204" pitchFamily="18" charset="0"/>
                                </a:rPr>
                                <m:t>−2</m:t>
                              </m:r>
                              <m:r>
                                <a:rPr lang="zh-CN" altLang="en-US" b="0" i="1">
                                  <a:latin typeface="Cambria Math" panose="02040503050406030204" pitchFamily="18" charset="0"/>
                                </a:rPr>
                                <m:t>𝐶</m:t>
                              </m:r>
                              <m:r>
                                <a:rPr lang="zh-CN" altLang="en-US" b="0" i="0">
                                  <a:latin typeface="Cambria Math" panose="02040503050406030204" pitchFamily="18" charset="0"/>
                                </a:rPr>
                                <m:t>+</m:t>
                              </m:r>
                              <m:sSub>
                                <m:sSubPr>
                                  <m:ctrlPr>
                                    <a:rPr lang="zh-CN" altLang="en-US" b="0" i="1">
                                      <a:latin typeface="Cambria Math" panose="02040503050406030204" pitchFamily="18" charset="0"/>
                                    </a:rPr>
                                  </m:ctrlPr>
                                </m:sSubPr>
                                <m:e>
                                  <m:r>
                                    <a:rPr lang="zh-CN" altLang="en-US" b="0" i="1">
                                      <a:latin typeface="Cambria Math" panose="02040503050406030204" pitchFamily="18" charset="0"/>
                                    </a:rPr>
                                    <m:t>𝐶</m:t>
                                  </m:r>
                                </m:e>
                                <m:sub>
                                  <m:r>
                                    <a:rPr lang="zh-CN" altLang="en-US" b="0" i="0">
                                      <a:latin typeface="Cambria Math" panose="02040503050406030204" pitchFamily="18" charset="0"/>
                                    </a:rPr>
                                    <m:t>−</m:t>
                                  </m:r>
                                </m:sub>
                              </m:sSub>
                            </m:e>
                          </m:d>
                        </m:den>
                      </m:f>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434187" y="3922701"/>
                <a:ext cx="3314882" cy="661912"/>
              </a:xfrm>
              <a:prstGeom prst="rect">
                <a:avLst/>
              </a:prstGeom>
              <a:blipFill rotWithShape="0">
                <a:blip r:embed="rId5"/>
                <a:stretch>
                  <a:fillRect/>
                </a:stretch>
              </a:blipFill>
            </p:spPr>
            <p:txBody>
              <a:bodyPr/>
              <a:lstStyle/>
              <a:p>
                <a:r>
                  <a:rPr lang="zh-CN" altLang="en-US">
                    <a:noFill/>
                  </a:rPr>
                  <a:t> </a:t>
                </a:r>
              </a:p>
            </p:txBody>
          </p:sp>
        </mc:Fallback>
      </mc:AlternateContent>
      <p:sp>
        <p:nvSpPr>
          <p:cNvPr id="10" name="Rectangle 4"/>
          <p:cNvSpPr>
            <a:spLocks noChangeArrowheads="1"/>
          </p:cNvSpPr>
          <p:nvPr/>
        </p:nvSpPr>
        <p:spPr bwMode="auto">
          <a:xfrm>
            <a:off x="15017140" y="33957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539773827"/>
              </p:ext>
            </p:extLst>
          </p:nvPr>
        </p:nvGraphicFramePr>
        <p:xfrm>
          <a:off x="7702147" y="1586214"/>
          <a:ext cx="3199022" cy="4672973"/>
        </p:xfrm>
        <a:graphic>
          <a:graphicData uri="http://schemas.openxmlformats.org/presentationml/2006/ole">
            <mc:AlternateContent xmlns:mc="http://schemas.openxmlformats.org/markup-compatibility/2006">
              <mc:Choice xmlns:v="urn:schemas-microsoft-com:vml" Requires="v">
                <p:oleObj spid="_x0000_s8209" name="Visio" r:id="rId7" imgW="6867542" imgH="9667814" progId="Visio.Drawing.15">
                  <p:embed/>
                </p:oleObj>
              </mc:Choice>
              <mc:Fallback>
                <p:oleObj name="Visio" r:id="rId7" imgW="6867542" imgH="9667814"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2147" y="1586214"/>
                        <a:ext cx="3199022" cy="467297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 name="矩形 12"/>
              <p:cNvSpPr/>
              <p:nvPr/>
            </p:nvSpPr>
            <p:spPr>
              <a:xfrm>
                <a:off x="507403" y="4727249"/>
                <a:ext cx="7130264" cy="461665"/>
              </a:xfrm>
              <a:prstGeom prst="rect">
                <a:avLst/>
              </a:prstGeom>
            </p:spPr>
            <p:txBody>
              <a:bodyPr wrap="square">
                <a:spAutoFit/>
              </a:bodyPr>
              <a:lstStyle/>
              <a:p>
                <a:pPr indent="266700" algn="just">
                  <a:lnSpc>
                    <a:spcPct val="150000"/>
                  </a:lnSpc>
                  <a:spcAft>
                    <a:spcPts val="0"/>
                  </a:spcAft>
                </a:pPr>
                <a:r>
                  <a:rPr lang="zh-CN" altLang="en-US" sz="1600" kern="100" dirty="0" smtClean="0">
                    <a:latin typeface="Times New Roman" panose="02020603050405020304" pitchFamily="18" charset="0"/>
                    <a:ea typeface="宋体" panose="02010600030101010101" pitchFamily="2" charset="-122"/>
                  </a:rPr>
                  <a:t>其中 </a:t>
                </a:r>
                <a:r>
                  <a:rPr lang="en-US" altLang="zh-CN" sz="1600" kern="100" dirty="0" smtClean="0">
                    <a:effectLst/>
                    <a:latin typeface="Times New Roman" panose="02020603050405020304" pitchFamily="18" charset="0"/>
                    <a:ea typeface="宋体" panose="02010600030101010101" pitchFamily="2" charset="-122"/>
                  </a:rPr>
                  <a:t>d</a:t>
                </a:r>
                <a:r>
                  <a:rPr lang="en-US"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𝐷</m:t>
                        </m:r>
                      </m:e>
                      <m:sub>
                        <m:r>
                          <a:rPr lang="en-US" altLang="zh-CN" sz="1600" i="1" kern="100">
                            <a:effectLst/>
                            <a:latin typeface="Cambria Math" panose="02040503050406030204" pitchFamily="18" charset="0"/>
                            <a:ea typeface="宋体" panose="02010600030101010101" pitchFamily="2" charset="-122"/>
                          </a:rPr>
                          <m:t>𝐼𝑁𝑇</m:t>
                        </m:r>
                      </m:sub>
                    </m:sSub>
                    <m:r>
                      <a:rPr lang="en-US" altLang="zh-CN" sz="1600"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𝒑</m:t>
                    </m:r>
                    <m:r>
                      <a:rPr lang="en-US" altLang="zh-CN" sz="1600" i="1" kern="100">
                        <a:effectLst/>
                        <a:latin typeface="Cambria Math" panose="02040503050406030204" pitchFamily="18" charset="0"/>
                        <a:ea typeface="宋体" panose="02010600030101010101" pitchFamily="2" charset="-122"/>
                      </a:rPr>
                      <m:t>)</m:t>
                    </m:r>
                  </m:oMath>
                </a14:m>
                <a:r>
                  <a:rPr lang="zh-CN"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rPr>
                          <m:t>−</m:t>
                        </m:r>
                      </m:sub>
                    </m:sSub>
                    <m:r>
                      <a:rPr lang="en-US" altLang="zh-CN" sz="1600" i="1" kern="100">
                        <a:effectLst/>
                        <a:latin typeface="Cambria Math" panose="02040503050406030204" pitchFamily="18" charset="0"/>
                        <a:ea typeface="宋体" panose="02010600030101010101" pitchFamily="2" charset="-122"/>
                      </a:rPr>
                      <m:t>=</m:t>
                    </m:r>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rPr>
                          <m:t>𝑆𝐺𝑀</m:t>
                        </m:r>
                      </m:sub>
                    </m:sSub>
                    <m:r>
                      <a:rPr lang="en-US" altLang="zh-CN" sz="1600"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𝒑</m:t>
                    </m:r>
                    <m:r>
                      <a:rPr lang="en-US" altLang="zh-CN" sz="1600" i="1" kern="100">
                        <a:effectLst/>
                        <a:latin typeface="Cambria Math" panose="02040503050406030204" pitchFamily="18" charset="0"/>
                        <a:ea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rPr>
                      <m:t>𝑑</m:t>
                    </m:r>
                    <m:r>
                      <a:rPr lang="en-US" altLang="zh-CN" sz="1600" i="1" kern="100">
                        <a:effectLst/>
                        <a:latin typeface="Cambria Math" panose="02040503050406030204" pitchFamily="18" charset="0"/>
                        <a:ea typeface="宋体" panose="02010600030101010101" pitchFamily="2" charset="-122"/>
                      </a:rPr>
                      <m:t>−1)</m:t>
                    </m:r>
                  </m:oMath>
                </a14:m>
                <a:r>
                  <a:rPr lang="zh-CN" altLang="zh-CN" sz="1600" kern="100" dirty="0" smtClean="0">
                    <a:effectLst/>
                    <a:latin typeface="Times New Roman" panose="02020603050405020304" pitchFamily="18" charset="0"/>
                    <a:ea typeface="宋体" panose="02010600030101010101" pitchFamily="2" charset="-122"/>
                  </a:rPr>
                  <a:t>，</a:t>
                </a:r>
                <a:r>
                  <a:rPr lang="en-US" altLang="zh-CN" sz="1600" kern="100" dirty="0" smtClean="0">
                    <a:effectLst/>
                    <a:latin typeface="Times New Roman" panose="02020603050405020304" pitchFamily="18" charset="0"/>
                    <a:ea typeface="宋体" panose="02010600030101010101" pitchFamily="2" charset="-122"/>
                  </a:rPr>
                  <a:t>C</a:t>
                </a:r>
                <a:r>
                  <a:rPr lang="en-US" altLang="zh-CN" sz="16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rPr>
                          <m:t>𝑆𝐺𝑀</m:t>
                        </m:r>
                      </m:sub>
                    </m:sSub>
                    <m:r>
                      <a:rPr lang="en-US" altLang="zh-CN" sz="1600"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𝒑</m:t>
                    </m:r>
                    <m:r>
                      <a:rPr lang="en-US" altLang="zh-CN" sz="1600" i="1" kern="100">
                        <a:effectLst/>
                        <a:latin typeface="Cambria Math" panose="02040503050406030204" pitchFamily="18" charset="0"/>
                        <a:ea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rPr>
                      <m:t>𝑑</m:t>
                    </m:r>
                    <m:r>
                      <a:rPr lang="en-US" altLang="zh-CN" sz="1600" i="1" kern="100">
                        <a:effectLst/>
                        <a:latin typeface="Cambria Math" panose="02040503050406030204" pitchFamily="18" charset="0"/>
                        <a:ea typeface="宋体" panose="02010600030101010101" pitchFamily="2" charset="-122"/>
                      </a:rPr>
                      <m:t>)</m:t>
                    </m:r>
                  </m:oMath>
                </a14:m>
                <a:r>
                  <a:rPr lang="zh-CN" altLang="zh-CN" sz="1600" kern="100" dirty="0" smtClean="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rPr>
                          <m:t>+</m:t>
                        </m:r>
                      </m:sub>
                    </m:sSub>
                    <m:r>
                      <a:rPr lang="en-US" altLang="zh-CN" sz="1600" i="1" kern="100">
                        <a:effectLst/>
                        <a:latin typeface="Cambria Math" panose="02040503050406030204" pitchFamily="18" charset="0"/>
                        <a:ea typeface="宋体" panose="02010600030101010101" pitchFamily="2" charset="-122"/>
                      </a:rPr>
                      <m:t>=</m:t>
                    </m:r>
                    <m:sSub>
                      <m:sSubPr>
                        <m:ctrlPr>
                          <a:rPr lang="zh-CN" altLang="zh-CN" sz="1600" i="1" kern="100">
                            <a:effectLst/>
                            <a:latin typeface="Cambria Math" panose="02040503050406030204" pitchFamily="18" charset="0"/>
                            <a:ea typeface="Cambria Math" panose="02040503050406030204" pitchFamily="18" charset="0"/>
                          </a:rPr>
                        </m:ctrlPr>
                      </m:sSubPr>
                      <m:e>
                        <m:r>
                          <a:rPr lang="en-US" altLang="zh-CN" sz="1600" i="1" kern="100">
                            <a:effectLst/>
                            <a:latin typeface="Cambria Math" panose="02040503050406030204" pitchFamily="18" charset="0"/>
                            <a:ea typeface="宋体" panose="02010600030101010101" pitchFamily="2" charset="-122"/>
                          </a:rPr>
                          <m:t>𝐶</m:t>
                        </m:r>
                      </m:e>
                      <m:sub>
                        <m:r>
                          <a:rPr lang="en-US" altLang="zh-CN" sz="1600" i="1" kern="100">
                            <a:effectLst/>
                            <a:latin typeface="Cambria Math" panose="02040503050406030204" pitchFamily="18" charset="0"/>
                            <a:ea typeface="宋体" panose="02010600030101010101" pitchFamily="2" charset="-122"/>
                          </a:rPr>
                          <m:t>𝑆𝐺𝑀</m:t>
                        </m:r>
                      </m:sub>
                    </m:sSub>
                    <m:r>
                      <a:rPr lang="en-US" altLang="zh-CN" sz="1600" i="1" kern="100">
                        <a:effectLst/>
                        <a:latin typeface="Cambria Math" panose="02040503050406030204" pitchFamily="18" charset="0"/>
                        <a:ea typeface="宋体" panose="02010600030101010101" pitchFamily="2" charset="-122"/>
                      </a:rPr>
                      <m:t>(</m:t>
                    </m:r>
                    <m:r>
                      <a:rPr lang="en-US" altLang="zh-CN" sz="1600" b="1" i="1" kern="100">
                        <a:effectLst/>
                        <a:latin typeface="Cambria Math" panose="02040503050406030204" pitchFamily="18" charset="0"/>
                        <a:ea typeface="宋体" panose="02010600030101010101" pitchFamily="2" charset="-122"/>
                      </a:rPr>
                      <m:t>𝒑</m:t>
                    </m:r>
                    <m:r>
                      <a:rPr lang="en-US" altLang="zh-CN" sz="1600" i="1" kern="100">
                        <a:effectLst/>
                        <a:latin typeface="Cambria Math" panose="02040503050406030204" pitchFamily="18" charset="0"/>
                        <a:ea typeface="宋体" panose="02010600030101010101" pitchFamily="2" charset="-122"/>
                      </a:rPr>
                      <m:t>,</m:t>
                    </m:r>
                    <m:r>
                      <a:rPr lang="en-US" altLang="zh-CN" sz="1600" i="1" kern="100">
                        <a:effectLst/>
                        <a:latin typeface="Cambria Math" panose="02040503050406030204" pitchFamily="18" charset="0"/>
                        <a:ea typeface="宋体" panose="02010600030101010101" pitchFamily="2" charset="-122"/>
                      </a:rPr>
                      <m:t>𝑑</m:t>
                    </m:r>
                    <m:r>
                      <a:rPr lang="en-US" altLang="zh-CN" sz="1600" i="1" kern="100">
                        <a:effectLst/>
                        <a:latin typeface="Cambria Math" panose="02040503050406030204" pitchFamily="18" charset="0"/>
                        <a:ea typeface="宋体" panose="02010600030101010101" pitchFamily="2" charset="-122"/>
                      </a:rPr>
                      <m:t>+1)</m:t>
                    </m:r>
                  </m:oMath>
                </a14:m>
                <a:r>
                  <a:rPr lang="zh-CN" altLang="zh-CN" sz="1600" kern="100" dirty="0">
                    <a:effectLst/>
                    <a:latin typeface="Times New Roman" panose="02020603050405020304" pitchFamily="18" charset="0"/>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507403" y="4727249"/>
                <a:ext cx="7130264" cy="461665"/>
              </a:xfrm>
              <a:prstGeom prst="rect">
                <a:avLst/>
              </a:prstGeom>
              <a:blipFill rotWithShape="0">
                <a:blip r:embed="rId9"/>
                <a:stretch>
                  <a:fillRect r="-3419" b="-6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899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a:t>
            </a:r>
            <a:r>
              <a:rPr lang="zh-CN" altLang="en-US" sz="3600" b="1" dirty="0" smtClean="0">
                <a:solidFill>
                  <a:schemeClr val="bg1"/>
                </a:solidFill>
              </a:rPr>
              <a:t>体视觉实现与运行</a:t>
            </a:r>
            <a:endParaRPr lang="zh-CN" altLang="en-US" sz="3600" b="1" dirty="0">
              <a:solidFill>
                <a:schemeClr val="bg1"/>
              </a:solidFill>
            </a:endParaRPr>
          </a:p>
        </p:txBody>
      </p:sp>
      <p:pic>
        <p:nvPicPr>
          <p:cNvPr id="10" name="图片 9" descr="C:\Users\MagicWang\Desktop\PaperPic\关于结果演示\all.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932" y="1424840"/>
            <a:ext cx="5312491" cy="4834291"/>
          </a:xfrm>
          <a:prstGeom prst="rect">
            <a:avLst/>
          </a:prstGeom>
          <a:noFill/>
          <a:ln>
            <a:noFill/>
          </a:ln>
        </p:spPr>
      </p:pic>
      <p:sp>
        <p:nvSpPr>
          <p:cNvPr id="2" name="矩形 1"/>
          <p:cNvSpPr/>
          <p:nvPr/>
        </p:nvSpPr>
        <p:spPr>
          <a:xfrm>
            <a:off x="6800437" y="3380320"/>
            <a:ext cx="4814138" cy="461665"/>
          </a:xfrm>
          <a:prstGeom prst="rect">
            <a:avLst/>
          </a:prstGeom>
        </p:spPr>
        <p:txBody>
          <a:bodyPr wrap="non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立体匹配算法的视差误</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差为</a:t>
            </a:r>
            <a:r>
              <a:rPr lang="en-US" altLang="zh-CN" sz="2400" kern="10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smtClean="0">
                <a:latin typeface="微软雅黑" panose="020B0503020204020204" pitchFamily="34" charset="-122"/>
                <a:ea typeface="微软雅黑" panose="020B0503020204020204" pitchFamily="34" charset="-122"/>
              </a:rPr>
              <a:t>8.0</a:t>
            </a:r>
            <a:r>
              <a:rPr lang="en-US" altLang="zh-CN" sz="2400" b="1" kern="100"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609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a:t>
            </a:r>
            <a:r>
              <a:rPr lang="zh-CN" altLang="en-US" sz="3600" b="1" dirty="0" smtClean="0">
                <a:solidFill>
                  <a:schemeClr val="bg1"/>
                </a:solidFill>
              </a:rPr>
              <a:t>体视觉实现与运行</a:t>
            </a:r>
            <a:endParaRPr lang="zh-CN" altLang="en-US" sz="3600" b="1" dirty="0">
              <a:solidFill>
                <a:schemeClr val="bg1"/>
              </a:solidFill>
            </a:endParaRPr>
          </a:p>
        </p:txBody>
      </p:sp>
      <p:sp>
        <p:nvSpPr>
          <p:cNvPr id="9" name="矩形 8"/>
          <p:cNvSpPr/>
          <p:nvPr/>
        </p:nvSpPr>
        <p:spPr>
          <a:xfrm>
            <a:off x="812009" y="1504883"/>
            <a:ext cx="1723549"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服务</a:t>
            </a:r>
            <a:r>
              <a:rPr lang="zh-CN" altLang="en-US" sz="2000" kern="100" dirty="0" smtClean="0">
                <a:ea typeface="微软雅黑" panose="020B0503020204020204" pitchFamily="34" charset="-122"/>
                <a:cs typeface="Times New Roman" panose="02020603050405020304" pitchFamily="18" charset="0"/>
              </a:rPr>
              <a:t>器搭建：</a:t>
            </a:r>
            <a:endParaRPr lang="zh-CN" altLang="en-US" sz="2000" dirty="0"/>
          </a:p>
        </p:txBody>
      </p:sp>
      <p:pic>
        <p:nvPicPr>
          <p:cNvPr id="10" name="图片 9" descr="C:\Users\MagicWang\Desktop\PaperPic\关于结果演示\ngrok.png"/>
          <p:cNvPicPr/>
          <p:nvPr/>
        </p:nvPicPr>
        <p:blipFill>
          <a:blip r:embed="rId3">
            <a:extLst>
              <a:ext uri="{28A0092B-C50C-407E-A947-70E740481C1C}">
                <a14:useLocalDpi xmlns:a14="http://schemas.microsoft.com/office/drawing/2010/main" val="0"/>
              </a:ext>
            </a:extLst>
          </a:blip>
          <a:srcRect/>
          <a:stretch>
            <a:fillRect/>
          </a:stretch>
        </p:blipFill>
        <p:spPr bwMode="auto">
          <a:xfrm>
            <a:off x="7853429" y="2677158"/>
            <a:ext cx="3518617" cy="1578468"/>
          </a:xfrm>
          <a:prstGeom prst="rect">
            <a:avLst/>
          </a:prstGeom>
          <a:noFill/>
          <a:ln>
            <a:noFill/>
          </a:ln>
        </p:spPr>
      </p:pic>
      <p:sp>
        <p:nvSpPr>
          <p:cNvPr id="3" name="矩形 2"/>
          <p:cNvSpPr/>
          <p:nvPr/>
        </p:nvSpPr>
        <p:spPr>
          <a:xfrm>
            <a:off x="1259445" y="2215493"/>
            <a:ext cx="6096000" cy="923330"/>
          </a:xfrm>
          <a:prstGeom prst="rect">
            <a:avLst/>
          </a:prstGeom>
        </p:spPr>
        <p:txBody>
          <a:bodyPr>
            <a:spAutoFit/>
          </a:bodyPr>
          <a:lstStyle/>
          <a:p>
            <a:r>
              <a:rPr lang="en-US" altLang="zh-CN" kern="100" dirty="0">
                <a:latin typeface="Times New Roman" panose="02020603050405020304" pitchFamily="18" charset="0"/>
                <a:cs typeface="Times New Roman" panose="02020603050405020304" pitchFamily="18" charset="0"/>
              </a:rPr>
              <a:t>Ngrok</a:t>
            </a:r>
            <a:r>
              <a:rPr lang="zh-CN" altLang="zh-CN" kern="100" dirty="0">
                <a:latin typeface="+mn-ea"/>
                <a:cs typeface="Times New Roman" panose="02020603050405020304" pitchFamily="18" charset="0"/>
              </a:rPr>
              <a:t>是目前常见的反向代理隧道工具，通过在内网主机和公网转接服务器之间建立安全隧道，让运行内网主机上的服务可以暴露给公网，即内网穿透</a:t>
            </a:r>
            <a:endParaRPr lang="zh-CN" altLang="en-US" dirty="0">
              <a:latin typeface="+mn-ea"/>
            </a:endParaRPr>
          </a:p>
        </p:txBody>
      </p:sp>
      <p:sp>
        <p:nvSpPr>
          <p:cNvPr id="4" name="矩形 3"/>
          <p:cNvSpPr/>
          <p:nvPr/>
        </p:nvSpPr>
        <p:spPr>
          <a:xfrm>
            <a:off x="1259445" y="3563237"/>
            <a:ext cx="6096000" cy="646331"/>
          </a:xfrm>
          <a:prstGeom prst="rect">
            <a:avLst/>
          </a:prstGeom>
        </p:spPr>
        <p:txBody>
          <a:bodyPr>
            <a:spAutoFit/>
          </a:bodyPr>
          <a:lstStyle/>
          <a:p>
            <a:r>
              <a:rPr lang="en-US" altLang="zh-CN" kern="100" dirty="0">
                <a:latin typeface="Times New Roman" panose="02020603050405020304" pitchFamily="18" charset="0"/>
                <a:cs typeface="Times New Roman" panose="02020603050405020304" pitchFamily="18" charset="0"/>
              </a:rPr>
              <a:t>Flask</a:t>
            </a:r>
            <a:r>
              <a:rPr lang="zh-CN" altLang="zh-CN" kern="100" dirty="0">
                <a:latin typeface="+mn-ea"/>
                <a:cs typeface="Times New Roman" panose="02020603050405020304" pitchFamily="18" charset="0"/>
              </a:rPr>
              <a:t>是一个轻量级的</a:t>
            </a:r>
            <a:r>
              <a:rPr lang="en-US" altLang="zh-CN" kern="100" dirty="0">
                <a:latin typeface="Times New Roman" panose="02020603050405020304" pitchFamily="18" charset="0"/>
                <a:cs typeface="Times New Roman" panose="02020603050405020304" pitchFamily="18" charset="0"/>
              </a:rPr>
              <a:t>Python</a:t>
            </a:r>
            <a:r>
              <a:rPr lang="zh-CN" altLang="zh-CN" kern="100" dirty="0">
                <a:latin typeface="+mn-ea"/>
                <a:cs typeface="Times New Roman" panose="02020603050405020304" pitchFamily="18" charset="0"/>
              </a:rPr>
              <a:t>服务器框架，结构简单灵活可扩展性强</a:t>
            </a:r>
            <a:endParaRPr lang="zh-CN" altLang="en-US" dirty="0">
              <a:latin typeface="+mn-ea"/>
            </a:endParaRPr>
          </a:p>
        </p:txBody>
      </p:sp>
      <p:sp>
        <p:nvSpPr>
          <p:cNvPr id="5" name="矩形 4"/>
          <p:cNvSpPr/>
          <p:nvPr/>
        </p:nvSpPr>
        <p:spPr>
          <a:xfrm>
            <a:off x="1259445" y="4751162"/>
            <a:ext cx="6308907" cy="369332"/>
          </a:xfrm>
          <a:prstGeom prst="rect">
            <a:avLst/>
          </a:prstGeom>
        </p:spPr>
        <p:txBody>
          <a:bodyPr wrap="none">
            <a:spAutoFit/>
          </a:bodyPr>
          <a:lstStyle/>
          <a:p>
            <a:r>
              <a:rPr lang="zh-CN" altLang="en-US" kern="100" dirty="0" smtClean="0">
                <a:latin typeface="+mn-ea"/>
                <a:cs typeface="Times New Roman" panose="02020603050405020304" pitchFamily="18" charset="0"/>
              </a:rPr>
              <a:t>本文通过</a:t>
            </a:r>
            <a:r>
              <a:rPr lang="en-US" altLang="zh-CN" kern="100" dirty="0" smtClean="0">
                <a:latin typeface="Times New Roman" panose="02020603050405020304" pitchFamily="18" charset="0"/>
                <a:cs typeface="Times New Roman" panose="02020603050405020304" pitchFamily="18" charset="0"/>
              </a:rPr>
              <a:t>Ngrok</a:t>
            </a:r>
            <a:r>
              <a:rPr lang="zh-CN" altLang="zh-CN" kern="100" dirty="0">
                <a:latin typeface="+mn-ea"/>
                <a:cs typeface="Times New Roman" panose="02020603050405020304" pitchFamily="18" charset="0"/>
              </a:rPr>
              <a:t>服务实现内网穿透并通过</a:t>
            </a:r>
            <a:r>
              <a:rPr lang="en-US" altLang="zh-CN" kern="100" dirty="0">
                <a:latin typeface="Times New Roman" panose="02020603050405020304" pitchFamily="18" charset="0"/>
                <a:cs typeface="Times New Roman" panose="02020603050405020304" pitchFamily="18" charset="0"/>
              </a:rPr>
              <a:t>Flask</a:t>
            </a:r>
            <a:r>
              <a:rPr lang="zh-CN" altLang="zh-CN" kern="100" dirty="0">
                <a:latin typeface="+mn-ea"/>
                <a:cs typeface="Times New Roman" panose="02020603050405020304" pitchFamily="18" charset="0"/>
              </a:rPr>
              <a:t>搭建</a:t>
            </a:r>
            <a:r>
              <a:rPr lang="en-US" altLang="zh-CN" kern="100" dirty="0">
                <a:latin typeface="Times New Roman" panose="02020603050405020304" pitchFamily="18" charset="0"/>
                <a:cs typeface="Times New Roman" panose="02020603050405020304" pitchFamily="18" charset="0"/>
              </a:rPr>
              <a:t>Web</a:t>
            </a:r>
            <a:r>
              <a:rPr lang="zh-CN" altLang="zh-CN" kern="100" dirty="0">
                <a:latin typeface="+mn-ea"/>
                <a:cs typeface="Times New Roman" panose="02020603050405020304" pitchFamily="18" charset="0"/>
              </a:rPr>
              <a:t>服务器</a:t>
            </a:r>
            <a:endParaRPr lang="zh-CN" altLang="en-US" dirty="0">
              <a:latin typeface="+mn-ea"/>
            </a:endParaRPr>
          </a:p>
        </p:txBody>
      </p:sp>
    </p:spTree>
    <p:extLst>
      <p:ext uri="{BB962C8B-B14F-4D97-AF65-F5344CB8AC3E}">
        <p14:creationId xmlns:p14="http://schemas.microsoft.com/office/powerpoint/2010/main" val="39715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a:t>
            </a:r>
            <a:r>
              <a:rPr lang="zh-CN" altLang="en-US" sz="3600" b="1" dirty="0" smtClean="0">
                <a:solidFill>
                  <a:schemeClr val="bg1"/>
                </a:solidFill>
              </a:rPr>
              <a:t>体视觉实现与运行</a:t>
            </a:r>
            <a:endParaRPr lang="zh-CN" altLang="en-US" sz="3600" b="1" dirty="0">
              <a:solidFill>
                <a:schemeClr val="bg1"/>
              </a:solidFill>
            </a:endParaRPr>
          </a:p>
        </p:txBody>
      </p:sp>
      <p:sp>
        <p:nvSpPr>
          <p:cNvPr id="9" name="矩形 8"/>
          <p:cNvSpPr/>
          <p:nvPr/>
        </p:nvSpPr>
        <p:spPr>
          <a:xfrm>
            <a:off x="812009" y="1504883"/>
            <a:ext cx="1758815" cy="400110"/>
          </a:xfrm>
          <a:prstGeom prst="rect">
            <a:avLst/>
          </a:prstGeom>
        </p:spPr>
        <p:txBody>
          <a:bodyPr wrap="none">
            <a:spAutoFit/>
          </a:bodyPr>
          <a:lstStyle/>
          <a:p>
            <a:r>
              <a:rPr lang="zh-CN" altLang="en-US" sz="2000" kern="100" dirty="0">
                <a:ea typeface="微软雅黑" panose="020B0503020204020204" pitchFamily="34" charset="-122"/>
                <a:cs typeface="Times New Roman" panose="02020603050405020304" pitchFamily="18" charset="0"/>
              </a:rPr>
              <a:t>客</a:t>
            </a:r>
            <a:r>
              <a:rPr lang="zh-CN" altLang="en-US" sz="2000" kern="100" dirty="0" smtClean="0">
                <a:ea typeface="微软雅黑" panose="020B0503020204020204" pitchFamily="34" charset="-122"/>
                <a:cs typeface="Times New Roman" panose="02020603050405020304" pitchFamily="18" charset="0"/>
              </a:rPr>
              <a:t>户端设计：</a:t>
            </a:r>
            <a:endParaRPr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310" y="2264249"/>
            <a:ext cx="4368173" cy="3450720"/>
          </a:xfrm>
          <a:prstGeom prst="rect">
            <a:avLst/>
          </a:prstGeom>
        </p:spPr>
      </p:pic>
      <p:pic>
        <p:nvPicPr>
          <p:cNvPr id="11" name="图片 10" descr="C:\Users\MagicWang\Desktop\PaperPic\finalpic\5.png"/>
          <p:cNvPicPr/>
          <p:nvPr/>
        </p:nvPicPr>
        <p:blipFill>
          <a:blip r:embed="rId4">
            <a:extLst>
              <a:ext uri="{28A0092B-C50C-407E-A947-70E740481C1C}">
                <a14:useLocalDpi xmlns:a14="http://schemas.microsoft.com/office/drawing/2010/main" val="0"/>
              </a:ext>
            </a:extLst>
          </a:blip>
          <a:srcRect/>
          <a:stretch>
            <a:fillRect/>
          </a:stretch>
        </p:blipFill>
        <p:spPr bwMode="auto">
          <a:xfrm>
            <a:off x="1331155" y="2002676"/>
            <a:ext cx="4348428" cy="4514033"/>
          </a:xfrm>
          <a:prstGeom prst="rect">
            <a:avLst/>
          </a:prstGeom>
          <a:noFill/>
          <a:ln>
            <a:noFill/>
          </a:ln>
        </p:spPr>
      </p:pic>
    </p:spTree>
    <p:extLst>
      <p:ext uri="{BB962C8B-B14F-4D97-AF65-F5344CB8AC3E}">
        <p14:creationId xmlns:p14="http://schemas.microsoft.com/office/powerpoint/2010/main" val="42193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57486" y="2162629"/>
            <a:ext cx="7634514" cy="274229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5009349" y="2650493"/>
            <a:ext cx="6500480" cy="769413"/>
          </a:xfrm>
          <a:prstGeom prst="rect">
            <a:avLst/>
          </a:prstGeom>
          <a:noFill/>
        </p:spPr>
        <p:txBody>
          <a:bodyPr wrap="square" lIns="91413" tIns="45706" rIns="91413" bIns="45706" rtlCol="0">
            <a:spAutoFit/>
          </a:bodyPr>
          <a:lstStyle/>
          <a:p>
            <a:r>
              <a:rPr lang="zh-CN" altLang="en-US" sz="4400" b="1" dirty="0">
                <a:solidFill>
                  <a:schemeClr val="bg1"/>
                </a:solidFill>
                <a:latin typeface="微软雅黑" pitchFamily="34" charset="-122"/>
                <a:ea typeface="微软雅黑" pitchFamily="34" charset="-122"/>
              </a:rPr>
              <a:t>演示完毕，感谢各位老师</a:t>
            </a:r>
          </a:p>
        </p:txBody>
      </p:sp>
      <p:sp>
        <p:nvSpPr>
          <p:cNvPr id="3" name="矩形 2"/>
          <p:cNvSpPr/>
          <p:nvPr/>
        </p:nvSpPr>
        <p:spPr>
          <a:xfrm>
            <a:off x="4940880" y="3419906"/>
            <a:ext cx="6439361" cy="523220"/>
          </a:xfrm>
          <a:prstGeom prst="rect">
            <a:avLst/>
          </a:prstGeom>
        </p:spPr>
        <p:txBody>
          <a:bodyPr wrap="square">
            <a:spAutoFit/>
          </a:bodyPr>
          <a:lstStyle/>
          <a:p>
            <a:pPr algn="ctr"/>
            <a:r>
              <a:rPr lang="en-US" altLang="zh-CN" sz="2800" dirty="0">
                <a:solidFill>
                  <a:schemeClr val="bg1"/>
                </a:solidFill>
              </a:rPr>
              <a:t>POWERPOINT OF GRADUATION </a:t>
            </a:r>
            <a:r>
              <a:rPr lang="en-US" altLang="zh-CN" sz="2800" dirty="0" smtClean="0">
                <a:solidFill>
                  <a:schemeClr val="bg1"/>
                </a:solidFill>
              </a:rPr>
              <a:t>REPLY</a:t>
            </a:r>
            <a:endParaRPr lang="en-US" altLang="zh-CN" sz="2800" dirty="0">
              <a:solidFill>
                <a:schemeClr val="bg1"/>
              </a:solidFill>
            </a:endParaRPr>
          </a:p>
        </p:txBody>
      </p:sp>
      <p:sp>
        <p:nvSpPr>
          <p:cNvPr id="4" name="椭圆 3"/>
          <p:cNvSpPr/>
          <p:nvPr/>
        </p:nvSpPr>
        <p:spPr>
          <a:xfrm>
            <a:off x="5138527" y="4010875"/>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 name="KSO_Shape"/>
          <p:cNvSpPr/>
          <p:nvPr/>
        </p:nvSpPr>
        <p:spPr bwMode="auto">
          <a:xfrm>
            <a:off x="5205752" y="4053418"/>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accent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chemeClr val="bg1"/>
              </a:solidFill>
            </a:endParaRPr>
          </a:p>
        </p:txBody>
      </p:sp>
      <p:sp>
        <p:nvSpPr>
          <p:cNvPr id="6" name="文本框 5"/>
          <p:cNvSpPr txBox="1"/>
          <p:nvPr/>
        </p:nvSpPr>
        <p:spPr>
          <a:xfrm>
            <a:off x="5446303" y="3980096"/>
            <a:ext cx="1800493" cy="369332"/>
          </a:xfrm>
          <a:prstGeom prst="rect">
            <a:avLst/>
          </a:prstGeom>
          <a:noFill/>
        </p:spPr>
        <p:txBody>
          <a:bodyPr wrap="none" rtlCol="0">
            <a:spAutoFit/>
          </a:bodyPr>
          <a:lstStyle/>
          <a:p>
            <a:r>
              <a:rPr lang="zh-CN" altLang="en-US" dirty="0">
                <a:solidFill>
                  <a:schemeClr val="bg1"/>
                </a:solidFill>
              </a:rPr>
              <a:t>答辩学生</a:t>
            </a:r>
            <a:r>
              <a:rPr lang="zh-CN" altLang="en-US" dirty="0" smtClean="0">
                <a:solidFill>
                  <a:schemeClr val="bg1"/>
                </a:solidFill>
              </a:rPr>
              <a:t>：</a:t>
            </a:r>
            <a:r>
              <a:rPr lang="zh-CN" altLang="en-US" dirty="0">
                <a:solidFill>
                  <a:schemeClr val="bg1"/>
                </a:solidFill>
              </a:rPr>
              <a:t>王灏</a:t>
            </a:r>
          </a:p>
        </p:txBody>
      </p:sp>
      <p:sp>
        <p:nvSpPr>
          <p:cNvPr id="7" name="椭圆 6"/>
          <p:cNvSpPr/>
          <p:nvPr/>
        </p:nvSpPr>
        <p:spPr>
          <a:xfrm>
            <a:off x="7765613" y="4010875"/>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KSO_Shape"/>
          <p:cNvSpPr/>
          <p:nvPr/>
        </p:nvSpPr>
        <p:spPr bwMode="auto">
          <a:xfrm>
            <a:off x="7827029" y="4053419"/>
            <a:ext cx="234822" cy="222688"/>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chemeClr val="bg1"/>
              </a:solidFill>
              <a:latin typeface="Calibri" pitchFamily="34" charset="0"/>
              <a:ea typeface="宋体" pitchFamily="2" charset="-122"/>
            </a:endParaRPr>
          </a:p>
        </p:txBody>
      </p:sp>
      <p:sp>
        <p:nvSpPr>
          <p:cNvPr id="9" name="文本框 8"/>
          <p:cNvSpPr txBox="1"/>
          <p:nvPr/>
        </p:nvSpPr>
        <p:spPr>
          <a:xfrm>
            <a:off x="8109867" y="3980096"/>
            <a:ext cx="1800493" cy="369332"/>
          </a:xfrm>
          <a:prstGeom prst="rect">
            <a:avLst/>
          </a:prstGeom>
          <a:noFill/>
        </p:spPr>
        <p:txBody>
          <a:bodyPr wrap="none" rtlCol="0">
            <a:spAutoFit/>
          </a:bodyPr>
          <a:lstStyle/>
          <a:p>
            <a:r>
              <a:rPr lang="zh-CN" altLang="en-US" dirty="0">
                <a:solidFill>
                  <a:schemeClr val="bg1"/>
                </a:solidFill>
              </a:rPr>
              <a:t>指导教师</a:t>
            </a:r>
            <a:r>
              <a:rPr lang="zh-CN" altLang="en-US" dirty="0" smtClean="0">
                <a:solidFill>
                  <a:schemeClr val="bg1"/>
                </a:solidFill>
              </a:rPr>
              <a:t>：</a:t>
            </a:r>
            <a:r>
              <a:rPr lang="zh-CN" altLang="en-US" dirty="0">
                <a:solidFill>
                  <a:schemeClr val="bg1"/>
                </a:solidFill>
              </a:rPr>
              <a:t>宣琦</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700"/>
                                  </p:stCondLst>
                                  <p:iterate type="lt">
                                    <p:tmPct val="23333"/>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3488" y="2994463"/>
            <a:ext cx="5708293" cy="1107996"/>
          </a:xfrm>
          <a:prstGeom prst="rect">
            <a:avLst/>
          </a:prstGeom>
          <a:noFill/>
        </p:spPr>
        <p:txBody>
          <a:bodyPr wrap="square" rtlCol="0">
            <a:spAutoFit/>
          </a:bodyPr>
          <a:lstStyle/>
          <a:p>
            <a:pPr>
              <a:lnSpc>
                <a:spcPct val="150000"/>
              </a:lnSpc>
            </a:pPr>
            <a:r>
              <a:rPr lang="zh-CN" altLang="en-US" sz="4400" b="1" dirty="0" smtClean="0">
                <a:solidFill>
                  <a:schemeClr val="bg1"/>
                </a:solidFill>
              </a:rPr>
              <a:t>研究背景及意义</a:t>
            </a:r>
            <a:endParaRPr lang="zh-CN" altLang="en-US" sz="4400" b="1" dirty="0">
              <a:solidFill>
                <a:schemeClr val="bg1"/>
              </a:solidFill>
            </a:endParaRP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研究背景及意义</a:t>
            </a:r>
          </a:p>
        </p:txBody>
      </p: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22" y="1962829"/>
            <a:ext cx="5502899" cy="3095381"/>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03" y="1962829"/>
            <a:ext cx="5238750" cy="3476625"/>
          </a:xfrm>
          <a:prstGeom prst="rect">
            <a:avLst/>
          </a:prstGeom>
        </p:spPr>
      </p:pic>
      <p:sp>
        <p:nvSpPr>
          <p:cNvPr id="31" name="矩形 30"/>
          <p:cNvSpPr/>
          <p:nvPr/>
        </p:nvSpPr>
        <p:spPr>
          <a:xfrm>
            <a:off x="6252940" y="2903664"/>
            <a:ext cx="5314276" cy="1323439"/>
          </a:xfrm>
          <a:prstGeom prst="rect">
            <a:avLst/>
          </a:prstGeom>
        </p:spPr>
        <p:txBody>
          <a:bodyPr wrap="none">
            <a:spAutoFit/>
          </a:bodyPr>
          <a:lstStyle/>
          <a:p>
            <a:pPr algn="ctr" defTabSz="609585"/>
            <a:r>
              <a:rPr lang="zh-CN" altLang="en-US" sz="4000" b="1" dirty="0">
                <a:solidFill>
                  <a:schemeClr val="accent1"/>
                </a:solidFill>
                <a:ea typeface="微软雅黑" charset="0"/>
              </a:rPr>
              <a:t>如</a:t>
            </a:r>
            <a:r>
              <a:rPr lang="zh-CN" altLang="en-US" sz="4000" b="1" dirty="0" smtClean="0">
                <a:solidFill>
                  <a:schemeClr val="accent1"/>
                </a:solidFill>
                <a:ea typeface="微软雅黑" charset="0"/>
              </a:rPr>
              <a:t>何从二维图像中提取</a:t>
            </a:r>
            <a:endParaRPr lang="en-US" altLang="zh-CN" sz="4000" b="1" dirty="0" smtClean="0">
              <a:solidFill>
                <a:schemeClr val="accent1"/>
              </a:solidFill>
              <a:ea typeface="微软雅黑" charset="0"/>
            </a:endParaRPr>
          </a:p>
          <a:p>
            <a:pPr algn="ctr" defTabSz="609585"/>
            <a:r>
              <a:rPr lang="zh-CN" altLang="en-US" sz="4000" b="1" dirty="0" smtClean="0">
                <a:solidFill>
                  <a:schemeClr val="accent1"/>
                </a:solidFill>
                <a:ea typeface="微软雅黑" charset="0"/>
              </a:rPr>
              <a:t>三维深度信息？</a:t>
            </a:r>
            <a:endParaRPr lang="zh-CN" altLang="en-US" sz="4000" b="1" dirty="0">
              <a:solidFill>
                <a:schemeClr val="accent1"/>
              </a:solidFill>
              <a:ea typeface="微软雅黑" charset="0"/>
            </a:endParaRPr>
          </a:p>
        </p:txBody>
      </p:sp>
    </p:spTree>
    <p:extLst>
      <p:ext uri="{BB962C8B-B14F-4D97-AF65-F5344CB8AC3E}">
        <p14:creationId xmlns:p14="http://schemas.microsoft.com/office/powerpoint/2010/main" val="2757476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研究背景及意义</a:t>
            </a:r>
          </a:p>
        </p:txBody>
      </p:sp>
      <p:sp>
        <p:nvSpPr>
          <p:cNvPr id="10" name="Title 13"/>
          <p:cNvSpPr txBox="1"/>
          <p:nvPr/>
        </p:nvSpPr>
        <p:spPr>
          <a:xfrm>
            <a:off x="1136916" y="1813105"/>
            <a:ext cx="1619163" cy="709713"/>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400" dirty="0">
                <a:latin typeface="+mn-lt"/>
                <a:ea typeface="微软雅黑" panose="020B0503020204020204" pitchFamily="34" charset="-122"/>
                <a:cs typeface="+mn-ea"/>
                <a:sym typeface="+mn-lt"/>
              </a:rPr>
              <a:t>激</a:t>
            </a:r>
            <a:r>
              <a:rPr lang="zh-CN" altLang="en-US" sz="2400" dirty="0" smtClean="0">
                <a:latin typeface="+mn-lt"/>
                <a:ea typeface="微软雅黑" panose="020B0503020204020204" pitchFamily="34" charset="-122"/>
                <a:cs typeface="+mn-ea"/>
                <a:sym typeface="+mn-lt"/>
              </a:rPr>
              <a:t>光雷达</a:t>
            </a:r>
            <a:endParaRPr lang="en-US" sz="2400" dirty="0">
              <a:latin typeface="+mn-lt"/>
              <a:ea typeface="微软雅黑" panose="020B0503020204020204" pitchFamily="34" charset="-122"/>
              <a:cs typeface="+mn-ea"/>
              <a:sym typeface="+mn-lt"/>
            </a:endParaRPr>
          </a:p>
        </p:txBody>
      </p:sp>
      <p:sp>
        <p:nvSpPr>
          <p:cNvPr id="11" name="文本框 10"/>
          <p:cNvSpPr txBox="1"/>
          <p:nvPr/>
        </p:nvSpPr>
        <p:spPr>
          <a:xfrm>
            <a:off x="1136686" y="2373259"/>
            <a:ext cx="3989105" cy="1274195"/>
          </a:xfrm>
          <a:prstGeom prst="rect">
            <a:avLst/>
          </a:prstGeom>
          <a:noFill/>
        </p:spPr>
        <p:txBody>
          <a:bodyPr wrap="square" rtlCol="0">
            <a:spAutoFit/>
          </a:bodyPr>
          <a:lstStyle/>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测</a:t>
            </a:r>
            <a:r>
              <a:rPr lang="zh-CN" altLang="en-US" sz="1600" dirty="0">
                <a:solidFill>
                  <a:schemeClr val="tx1">
                    <a:lumMod val="65000"/>
                    <a:lumOff val="35000"/>
                  </a:schemeClr>
                </a:solidFill>
                <a:ea typeface="微软雅黑" panose="020B0503020204020204" pitchFamily="34" charset="-122"/>
                <a:cs typeface="+mn-ea"/>
                <a:sym typeface="+mn-lt"/>
              </a:rPr>
              <a:t>量精度</a:t>
            </a:r>
            <a:r>
              <a:rPr lang="zh-CN" altLang="en-US" sz="1600" dirty="0" smtClean="0">
                <a:solidFill>
                  <a:schemeClr val="tx1">
                    <a:lumMod val="65000"/>
                    <a:lumOff val="35000"/>
                  </a:schemeClr>
                </a:solidFill>
                <a:ea typeface="微软雅黑" panose="020B0503020204020204" pitchFamily="34" charset="-122"/>
                <a:cs typeface="+mn-ea"/>
                <a:sym typeface="+mn-lt"/>
              </a:rPr>
              <a:t>高</a:t>
            </a:r>
            <a:r>
              <a:rPr lang="zh-CN" altLang="en-US" sz="1600" dirty="0">
                <a:solidFill>
                  <a:schemeClr val="tx1">
                    <a:lumMod val="65000"/>
                    <a:lumOff val="35000"/>
                  </a:schemeClr>
                </a:solidFill>
                <a:ea typeface="微软雅黑" panose="020B0503020204020204" pitchFamily="34" charset="-122"/>
                <a:cs typeface="+mn-ea"/>
                <a:sym typeface="+mn-lt"/>
              </a:rPr>
              <a:t>，</a:t>
            </a:r>
            <a:r>
              <a:rPr lang="zh-CN" altLang="en-US" sz="1600" dirty="0" smtClean="0">
                <a:solidFill>
                  <a:schemeClr val="tx1">
                    <a:lumMod val="65000"/>
                    <a:lumOff val="35000"/>
                  </a:schemeClr>
                </a:solidFill>
                <a:ea typeface="微软雅黑" panose="020B0503020204020204" pitchFamily="34" charset="-122"/>
                <a:cs typeface="+mn-ea"/>
                <a:sym typeface="+mn-lt"/>
              </a:rPr>
              <a:t>测</a:t>
            </a:r>
            <a:r>
              <a:rPr lang="zh-CN" altLang="en-US" sz="1600" dirty="0">
                <a:solidFill>
                  <a:schemeClr val="tx1">
                    <a:lumMod val="65000"/>
                    <a:lumOff val="35000"/>
                  </a:schemeClr>
                </a:solidFill>
                <a:ea typeface="微软雅黑" panose="020B0503020204020204" pitchFamily="34" charset="-122"/>
                <a:cs typeface="+mn-ea"/>
                <a:sym typeface="+mn-lt"/>
              </a:rPr>
              <a:t>量距离</a:t>
            </a:r>
            <a:r>
              <a:rPr lang="zh-CN" altLang="en-US" sz="1600" dirty="0" smtClean="0">
                <a:solidFill>
                  <a:schemeClr val="tx1">
                    <a:lumMod val="65000"/>
                    <a:lumOff val="35000"/>
                  </a:schemeClr>
                </a:solidFill>
                <a:ea typeface="微软雅黑" panose="020B0503020204020204" pitchFamily="34" charset="-122"/>
                <a:cs typeface="+mn-ea"/>
                <a:sym typeface="+mn-lt"/>
              </a:rPr>
              <a:t>远</a:t>
            </a:r>
            <a:endParaRPr lang="en-US" altLang="zh-CN" sz="1600" dirty="0" smtClean="0">
              <a:solidFill>
                <a:schemeClr val="tx1">
                  <a:lumMod val="65000"/>
                  <a:lumOff val="35000"/>
                </a:schemeClr>
              </a:solidFill>
              <a:ea typeface="微软雅黑" panose="020B0503020204020204" pitchFamily="34" charset="-122"/>
              <a:cs typeface="+mn-ea"/>
              <a:sym typeface="+mn-lt"/>
            </a:endParaRPr>
          </a:p>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对</a:t>
            </a:r>
            <a:r>
              <a:rPr lang="zh-CN" altLang="en-US" sz="1600" dirty="0">
                <a:solidFill>
                  <a:schemeClr val="tx1">
                    <a:lumMod val="65000"/>
                    <a:lumOff val="35000"/>
                  </a:schemeClr>
                </a:solidFill>
                <a:ea typeface="微软雅黑" panose="020B0503020204020204" pitchFamily="34" charset="-122"/>
                <a:cs typeface="+mn-ea"/>
                <a:sym typeface="+mn-lt"/>
              </a:rPr>
              <a:t>周围环境适应性</a:t>
            </a:r>
            <a:r>
              <a:rPr lang="zh-CN" altLang="en-US" sz="1600" dirty="0" smtClean="0">
                <a:solidFill>
                  <a:schemeClr val="tx1">
                    <a:lumMod val="65000"/>
                    <a:lumOff val="35000"/>
                  </a:schemeClr>
                </a:solidFill>
                <a:ea typeface="微软雅黑" panose="020B0503020204020204" pitchFamily="34" charset="-122"/>
                <a:cs typeface="+mn-ea"/>
                <a:sym typeface="+mn-lt"/>
              </a:rPr>
              <a:t>高</a:t>
            </a:r>
            <a:endParaRPr lang="en-US" altLang="zh-CN" sz="1600" dirty="0" smtClean="0">
              <a:solidFill>
                <a:schemeClr val="tx1">
                  <a:lumMod val="65000"/>
                  <a:lumOff val="35000"/>
                </a:schemeClr>
              </a:solidFill>
              <a:ea typeface="微软雅黑" panose="020B0503020204020204" pitchFamily="34" charset="-122"/>
              <a:cs typeface="+mn-ea"/>
              <a:sym typeface="+mn-lt"/>
            </a:endParaRPr>
          </a:p>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但无</a:t>
            </a:r>
            <a:r>
              <a:rPr lang="zh-CN" altLang="en-US" sz="1600" dirty="0">
                <a:solidFill>
                  <a:schemeClr val="tx1">
                    <a:lumMod val="65000"/>
                    <a:lumOff val="35000"/>
                  </a:schemeClr>
                </a:solidFill>
                <a:ea typeface="微软雅黑" panose="020B0503020204020204" pitchFamily="34" charset="-122"/>
                <a:cs typeface="+mn-ea"/>
                <a:sym typeface="+mn-lt"/>
              </a:rPr>
              <a:t>法感知无距离</a:t>
            </a:r>
            <a:r>
              <a:rPr lang="zh-CN" altLang="en-US" sz="1600" dirty="0" smtClean="0">
                <a:solidFill>
                  <a:schemeClr val="tx1">
                    <a:lumMod val="65000"/>
                    <a:lumOff val="35000"/>
                  </a:schemeClr>
                </a:solidFill>
                <a:ea typeface="微软雅黑" panose="020B0503020204020204" pitchFamily="34" charset="-122"/>
                <a:cs typeface="+mn-ea"/>
                <a:sym typeface="+mn-lt"/>
              </a:rPr>
              <a:t>差的</a:t>
            </a:r>
            <a:r>
              <a:rPr lang="zh-CN" altLang="en-US" sz="1600" dirty="0">
                <a:solidFill>
                  <a:schemeClr val="tx1">
                    <a:lumMod val="65000"/>
                    <a:lumOff val="35000"/>
                  </a:schemeClr>
                </a:solidFill>
                <a:ea typeface="微软雅黑" panose="020B0503020204020204" pitchFamily="34" charset="-122"/>
                <a:cs typeface="+mn-ea"/>
                <a:sym typeface="+mn-lt"/>
              </a:rPr>
              <a:t>平面信</a:t>
            </a:r>
            <a:r>
              <a:rPr lang="zh-CN" altLang="en-US" sz="1600" dirty="0" smtClean="0">
                <a:solidFill>
                  <a:schemeClr val="tx1">
                    <a:lumMod val="65000"/>
                    <a:lumOff val="35000"/>
                  </a:schemeClr>
                </a:solidFill>
                <a:ea typeface="微软雅黑" panose="020B0503020204020204" pitchFamily="34" charset="-122"/>
                <a:cs typeface="+mn-ea"/>
                <a:sym typeface="+mn-lt"/>
              </a:rPr>
              <a:t>息</a:t>
            </a:r>
            <a:endParaRPr lang="en-US" altLang="zh-CN" sz="1600" dirty="0" smtClean="0">
              <a:solidFill>
                <a:schemeClr val="tx1">
                  <a:lumMod val="65000"/>
                  <a:lumOff val="35000"/>
                </a:schemeClr>
              </a:solidFill>
              <a:ea typeface="微软雅黑" panose="020B0503020204020204" pitchFamily="34" charset="-122"/>
              <a:cs typeface="+mn-ea"/>
              <a:sym typeface="+mn-lt"/>
            </a:endParaRPr>
          </a:p>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体积较大，价</a:t>
            </a:r>
            <a:r>
              <a:rPr lang="zh-CN" altLang="en-US" sz="1600" dirty="0">
                <a:solidFill>
                  <a:schemeClr val="tx1">
                    <a:lumMod val="65000"/>
                    <a:lumOff val="35000"/>
                  </a:schemeClr>
                </a:solidFill>
                <a:ea typeface="微软雅黑" panose="020B0503020204020204" pitchFamily="34" charset="-122"/>
                <a:cs typeface="+mn-ea"/>
                <a:sym typeface="+mn-lt"/>
              </a:rPr>
              <a:t>格昂贵，且垂直视角受限</a:t>
            </a:r>
          </a:p>
        </p:txBody>
      </p:sp>
      <p:sp>
        <p:nvSpPr>
          <p:cNvPr id="12" name="矩形 11"/>
          <p:cNvSpPr/>
          <p:nvPr/>
        </p:nvSpPr>
        <p:spPr>
          <a:xfrm>
            <a:off x="946187" y="2039090"/>
            <a:ext cx="190500" cy="190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Title 13"/>
          <p:cNvSpPr txBox="1"/>
          <p:nvPr/>
        </p:nvSpPr>
        <p:spPr>
          <a:xfrm>
            <a:off x="1109761" y="3959297"/>
            <a:ext cx="1619163" cy="709713"/>
          </a:xfrm>
          <a:prstGeom prst="rect">
            <a:avLst/>
          </a:prstGeom>
        </p:spPr>
        <p:txBody>
          <a:bodyPr vert="horz" lIns="121920" tIns="60960" rIns="121920" bIns="6096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2400" dirty="0">
                <a:latin typeface="+mn-lt"/>
                <a:ea typeface="微软雅黑" panose="020B0503020204020204" pitchFamily="34" charset="-122"/>
                <a:cs typeface="+mn-ea"/>
                <a:sym typeface="+mn-lt"/>
              </a:rPr>
              <a:t>视</a:t>
            </a:r>
            <a:r>
              <a:rPr lang="zh-CN" altLang="en-US" sz="2400" dirty="0" smtClean="0">
                <a:latin typeface="+mn-lt"/>
                <a:ea typeface="微软雅黑" panose="020B0503020204020204" pitchFamily="34" charset="-122"/>
                <a:cs typeface="+mn-ea"/>
                <a:sym typeface="+mn-lt"/>
              </a:rPr>
              <a:t>觉方式</a:t>
            </a:r>
            <a:endParaRPr lang="en-US" sz="2400" dirty="0">
              <a:latin typeface="+mn-lt"/>
              <a:ea typeface="微软雅黑" panose="020B0503020204020204" pitchFamily="34" charset="-122"/>
              <a:cs typeface="+mn-ea"/>
              <a:sym typeface="+mn-lt"/>
            </a:endParaRPr>
          </a:p>
        </p:txBody>
      </p:sp>
      <p:sp>
        <p:nvSpPr>
          <p:cNvPr id="29" name="文本框 28"/>
          <p:cNvSpPr txBox="1"/>
          <p:nvPr/>
        </p:nvSpPr>
        <p:spPr>
          <a:xfrm>
            <a:off x="1109532" y="4519451"/>
            <a:ext cx="4132169" cy="978729"/>
          </a:xfrm>
          <a:prstGeom prst="rect">
            <a:avLst/>
          </a:prstGeom>
          <a:noFill/>
        </p:spPr>
        <p:txBody>
          <a:bodyPr wrap="square" rtlCol="0">
            <a:spAutoFit/>
          </a:bodyPr>
          <a:lstStyle/>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丰</a:t>
            </a:r>
            <a:r>
              <a:rPr lang="zh-CN" altLang="en-US" sz="1600" dirty="0">
                <a:solidFill>
                  <a:schemeClr val="tx1">
                    <a:lumMod val="65000"/>
                    <a:lumOff val="35000"/>
                  </a:schemeClr>
                </a:solidFill>
                <a:ea typeface="微软雅黑" panose="020B0503020204020204" pitchFamily="34" charset="-122"/>
                <a:cs typeface="+mn-ea"/>
                <a:sym typeface="+mn-lt"/>
              </a:rPr>
              <a:t>富的三维信息</a:t>
            </a:r>
            <a:r>
              <a:rPr lang="zh-CN" altLang="en-US" sz="1600" dirty="0" smtClean="0">
                <a:solidFill>
                  <a:schemeClr val="tx1">
                    <a:lumMod val="65000"/>
                    <a:lumOff val="35000"/>
                  </a:schemeClr>
                </a:solidFill>
                <a:ea typeface="微软雅黑" panose="020B0503020204020204" pitchFamily="34" charset="-122"/>
                <a:cs typeface="+mn-ea"/>
                <a:sym typeface="+mn-lt"/>
              </a:rPr>
              <a:t>，价</a:t>
            </a:r>
            <a:r>
              <a:rPr lang="zh-CN" altLang="en-US" sz="1600" dirty="0">
                <a:solidFill>
                  <a:schemeClr val="tx1">
                    <a:lumMod val="65000"/>
                    <a:lumOff val="35000"/>
                  </a:schemeClr>
                </a:solidFill>
                <a:ea typeface="微软雅黑" panose="020B0503020204020204" pitchFamily="34" charset="-122"/>
                <a:cs typeface="+mn-ea"/>
                <a:sym typeface="+mn-lt"/>
              </a:rPr>
              <a:t>格低廉，体积较</a:t>
            </a:r>
            <a:r>
              <a:rPr lang="zh-CN" altLang="en-US" sz="1600" dirty="0" smtClean="0">
                <a:solidFill>
                  <a:schemeClr val="tx1">
                    <a:lumMod val="65000"/>
                    <a:lumOff val="35000"/>
                  </a:schemeClr>
                </a:solidFill>
                <a:ea typeface="微软雅黑" panose="020B0503020204020204" pitchFamily="34" charset="-122"/>
                <a:cs typeface="+mn-ea"/>
                <a:sym typeface="+mn-lt"/>
              </a:rPr>
              <a:t>小</a:t>
            </a:r>
            <a:endParaRPr lang="en-US" altLang="zh-CN" sz="1600" dirty="0" smtClean="0">
              <a:solidFill>
                <a:schemeClr val="tx1">
                  <a:lumMod val="65000"/>
                  <a:lumOff val="35000"/>
                </a:schemeClr>
              </a:solidFill>
              <a:ea typeface="微软雅黑" panose="020B0503020204020204" pitchFamily="34" charset="-122"/>
              <a:cs typeface="+mn-ea"/>
              <a:sym typeface="+mn-lt"/>
            </a:endParaRPr>
          </a:p>
          <a:p>
            <a:pPr algn="just">
              <a:lnSpc>
                <a:spcPct val="120000"/>
              </a:lnSpc>
            </a:pPr>
            <a:r>
              <a:rPr lang="zh-CN" altLang="en-US" sz="1600" dirty="0" smtClean="0">
                <a:solidFill>
                  <a:schemeClr val="tx1">
                    <a:lumMod val="65000"/>
                    <a:lumOff val="35000"/>
                  </a:schemeClr>
                </a:solidFill>
                <a:ea typeface="微软雅黑" panose="020B0503020204020204" pitchFamily="34" charset="-122"/>
                <a:cs typeface="+mn-ea"/>
                <a:sym typeface="+mn-lt"/>
              </a:rPr>
              <a:t>但目前立</a:t>
            </a:r>
            <a:r>
              <a:rPr lang="zh-CN" altLang="en-US" sz="1600" dirty="0">
                <a:solidFill>
                  <a:schemeClr val="tx1">
                    <a:lumMod val="65000"/>
                    <a:lumOff val="35000"/>
                  </a:schemeClr>
                </a:solidFill>
                <a:ea typeface="微软雅黑" panose="020B0503020204020204" pitchFamily="34" charset="-122"/>
                <a:cs typeface="+mn-ea"/>
                <a:sym typeface="+mn-lt"/>
              </a:rPr>
              <a:t>体匹配算法还不成熟，易受光照等外部条件影响</a:t>
            </a:r>
          </a:p>
        </p:txBody>
      </p:sp>
      <p:sp>
        <p:nvSpPr>
          <p:cNvPr id="30" name="矩形 29"/>
          <p:cNvSpPr/>
          <p:nvPr/>
        </p:nvSpPr>
        <p:spPr>
          <a:xfrm>
            <a:off x="919032" y="4185282"/>
            <a:ext cx="190500" cy="190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325" y="1940267"/>
            <a:ext cx="4458704" cy="2140178"/>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235" y="1318383"/>
            <a:ext cx="3740926" cy="3646666"/>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9439" y="2697402"/>
            <a:ext cx="4654475" cy="3104535"/>
          </a:xfrm>
          <a:prstGeom prst="rect">
            <a:avLst/>
          </a:prstGeom>
        </p:spPr>
      </p:pic>
    </p:spTree>
    <p:extLst>
      <p:ext uri="{BB962C8B-B14F-4D97-AF65-F5344CB8AC3E}">
        <p14:creationId xmlns:p14="http://schemas.microsoft.com/office/powerpoint/2010/main" val="33259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0"/>
                                  </p:stCondLst>
                                  <p:childTnLst>
                                    <p:animEffect transition="out" filter="fade">
                                      <p:cBhvr>
                                        <p:cTn id="14" dur="500"/>
                                        <p:tgtEl>
                                          <p:spTgt spid="31"/>
                                        </p:tgtEl>
                                      </p:cBhvr>
                                    </p:animEffect>
                                    <p:set>
                                      <p:cBhvr>
                                        <p:cTn id="15" dur="1" fill="hold">
                                          <p:stCondLst>
                                            <p:cond delay="499"/>
                                          </p:stCondLst>
                                        </p:cTn>
                                        <p:tgtEl>
                                          <p:spTgt spid="3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3488" y="2994463"/>
            <a:ext cx="5708293" cy="1004762"/>
          </a:xfrm>
          <a:prstGeom prst="rect">
            <a:avLst/>
          </a:prstGeom>
          <a:noFill/>
        </p:spPr>
        <p:txBody>
          <a:bodyPr wrap="square" rtlCol="0">
            <a:spAutoFit/>
          </a:bodyPr>
          <a:lstStyle/>
          <a:p>
            <a:pPr>
              <a:lnSpc>
                <a:spcPct val="150000"/>
              </a:lnSpc>
            </a:pPr>
            <a:r>
              <a:rPr lang="zh-CN" altLang="en-US" sz="4400" b="1" dirty="0">
                <a:solidFill>
                  <a:schemeClr val="bg1"/>
                </a:solidFill>
              </a:rPr>
              <a:t>双</a:t>
            </a:r>
            <a:r>
              <a:rPr lang="zh-CN" altLang="en-US" sz="4400" b="1" dirty="0" smtClean="0">
                <a:solidFill>
                  <a:schemeClr val="bg1"/>
                </a:solidFill>
              </a:rPr>
              <a:t>目立体视觉原理</a:t>
            </a:r>
            <a:endParaRPr lang="zh-CN" altLang="en-US" sz="4400" b="1" dirty="0">
              <a:solidFill>
                <a:schemeClr val="bg1"/>
              </a:solidFill>
            </a:endParaRP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42420361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02799" y="287672"/>
            <a:ext cx="609210" cy="609210"/>
            <a:chOff x="456294" y="1959430"/>
            <a:chExt cx="2148114" cy="2148114"/>
          </a:xfrm>
        </p:grpSpPr>
        <p:sp>
          <p:nvSpPr>
            <p:cNvPr id="26" name="椭圆 2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27" name="图片 2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28" name="文本框 27"/>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a:solidFill>
                  <a:schemeClr val="bg1"/>
                </a:solidFill>
              </a:rPr>
              <a:t>双目立体视觉原理</a:t>
            </a:r>
            <a:endParaRPr lang="zh-CN" altLang="en-US" sz="3600" b="1" dirty="0">
              <a:solidFill>
                <a:schemeClr val="bg1"/>
              </a:solidFill>
            </a:endParaRPr>
          </a:p>
        </p:txBody>
      </p:sp>
      <p:sp>
        <p:nvSpPr>
          <p:cNvPr id="10" name="矩形 9"/>
          <p:cNvSpPr/>
          <p:nvPr/>
        </p:nvSpPr>
        <p:spPr>
          <a:xfrm>
            <a:off x="589271" y="1201218"/>
            <a:ext cx="2020064" cy="523220"/>
          </a:xfrm>
          <a:prstGeom prst="rect">
            <a:avLst/>
          </a:prstGeom>
        </p:spPr>
        <p:txBody>
          <a:bodyPr wrap="square">
            <a:spAutoFit/>
          </a:bodyPr>
          <a:lstStyle/>
          <a:p>
            <a:pPr defTabSz="609585"/>
            <a:r>
              <a:rPr lang="zh-CN" altLang="en-US" sz="2800" b="1" dirty="0">
                <a:solidFill>
                  <a:schemeClr val="accent1"/>
                </a:solidFill>
                <a:ea typeface="微软雅黑" charset="0"/>
              </a:rPr>
              <a:t>视</a:t>
            </a:r>
            <a:r>
              <a:rPr lang="zh-CN" altLang="en-US" sz="2800" b="1" dirty="0" smtClean="0">
                <a:solidFill>
                  <a:schemeClr val="accent1"/>
                </a:solidFill>
                <a:ea typeface="微软雅黑" charset="0"/>
              </a:rPr>
              <a:t>差理论：</a:t>
            </a:r>
            <a:endParaRPr lang="zh-CN" altLang="en-US" sz="2800" b="1" dirty="0">
              <a:solidFill>
                <a:schemeClr val="accent1"/>
              </a:solidFill>
              <a:ea typeface="微软雅黑"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916" y="1791141"/>
            <a:ext cx="7274785" cy="3674763"/>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517" y="5257534"/>
            <a:ext cx="6193941" cy="1299963"/>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5517" y="1211451"/>
            <a:ext cx="4121808" cy="517185"/>
          </a:xfrm>
          <a:prstGeom prst="rect">
            <a:avLst/>
          </a:prstGeom>
        </p:spPr>
      </p:pic>
      <p:sp>
        <p:nvSpPr>
          <p:cNvPr id="14" name="Title 13"/>
          <p:cNvSpPr txBox="1"/>
          <p:nvPr/>
        </p:nvSpPr>
        <p:spPr>
          <a:xfrm>
            <a:off x="9307575" y="2459865"/>
            <a:ext cx="2884425" cy="142955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2400" noProof="0" dirty="0">
                <a:latin typeface="+mn-lt"/>
                <a:ea typeface="微软雅黑" panose="020B0503020204020204" pitchFamily="34" charset="-122"/>
                <a:cs typeface="+mn-ea"/>
                <a:sym typeface="+mn-lt"/>
              </a:rPr>
              <a:t>难</a:t>
            </a:r>
            <a:r>
              <a:rPr lang="zh-CN" altLang="en-US" sz="2400" noProof="0" dirty="0" smtClean="0">
                <a:latin typeface="+mn-lt"/>
                <a:ea typeface="微软雅黑" panose="020B0503020204020204" pitchFamily="34" charset="-122"/>
                <a:cs typeface="+mn-ea"/>
                <a:sym typeface="+mn-lt"/>
              </a:rPr>
              <a:t>点在于</a:t>
            </a:r>
            <a:endParaRPr lang="en-US" altLang="zh-CN" sz="2400" noProof="0" dirty="0" smtClean="0">
              <a:latin typeface="+mn-lt"/>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i="0" u="none" strike="noStrike" kern="1200" cap="none" spc="0" normalizeH="0" baseline="0" dirty="0">
                <a:ln>
                  <a:noFill/>
                </a:ln>
                <a:effectLst/>
                <a:uLnTx/>
                <a:uFillTx/>
                <a:latin typeface="+mn-lt"/>
                <a:ea typeface="微软雅黑" panose="020B0503020204020204" pitchFamily="34" charset="-122"/>
                <a:cs typeface="+mn-ea"/>
                <a:sym typeface="+mn-lt"/>
              </a:rPr>
              <a:t>如</a:t>
            </a:r>
            <a:r>
              <a:rPr kumimoji="0" lang="zh-CN" altLang="en-US" sz="2400" i="0" u="none" strike="noStrike" kern="1200" cap="none" spc="0" normalizeH="0" baseline="0" dirty="0" smtClean="0">
                <a:ln>
                  <a:noFill/>
                </a:ln>
                <a:effectLst/>
                <a:uLnTx/>
                <a:uFillTx/>
                <a:latin typeface="+mn-lt"/>
                <a:ea typeface="微软雅黑" panose="020B0503020204020204" pitchFamily="34" charset="-122"/>
                <a:cs typeface="+mn-ea"/>
                <a:sym typeface="+mn-lt"/>
              </a:rPr>
              <a:t>何寻找左右图中的匹配点？</a:t>
            </a:r>
            <a:endParaRPr kumimoji="0" lang="en-US" sz="2400" i="0" u="none" strike="noStrike" kern="1200" cap="none" spc="0" normalizeH="0" baseline="0" noProof="0" dirty="0">
              <a:ln>
                <a:noFill/>
              </a:ln>
              <a:effectLst/>
              <a:uLnTx/>
              <a:uFillTx/>
              <a:latin typeface="+mn-lt"/>
              <a:ea typeface="微软雅黑" panose="020B0503020204020204" pitchFamily="34" charset="-122"/>
              <a:cs typeface="+mn-ea"/>
              <a:sym typeface="+mn-lt"/>
            </a:endParaRPr>
          </a:p>
        </p:txBody>
      </p:sp>
    </p:spTree>
    <p:extLst>
      <p:ext uri="{BB962C8B-B14F-4D97-AF65-F5344CB8AC3E}">
        <p14:creationId xmlns:p14="http://schemas.microsoft.com/office/powerpoint/2010/main" val="12191067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71700"/>
            <a:ext cx="12192000" cy="2832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153488" y="2994463"/>
            <a:ext cx="5708293" cy="1004762"/>
          </a:xfrm>
          <a:prstGeom prst="rect">
            <a:avLst/>
          </a:prstGeom>
          <a:noFill/>
        </p:spPr>
        <p:txBody>
          <a:bodyPr wrap="square" rtlCol="0">
            <a:spAutoFit/>
          </a:bodyPr>
          <a:lstStyle/>
          <a:p>
            <a:pPr>
              <a:lnSpc>
                <a:spcPct val="150000"/>
              </a:lnSpc>
            </a:pPr>
            <a:r>
              <a:rPr lang="zh-CN" altLang="en-US" sz="4400" b="1" dirty="0" smtClean="0">
                <a:solidFill>
                  <a:schemeClr val="bg1"/>
                </a:solidFill>
              </a:rPr>
              <a:t>立体匹配算法设计</a:t>
            </a:r>
            <a:endParaRPr lang="zh-CN" altLang="en-US" sz="4400" b="1" dirty="0">
              <a:solidFill>
                <a:schemeClr val="bg1"/>
              </a:solidFill>
            </a:endParaRPr>
          </a:p>
        </p:txBody>
      </p:sp>
      <p:grpSp>
        <p:nvGrpSpPr>
          <p:cNvPr id="5" name="组合 4"/>
          <p:cNvGrpSpPr>
            <a:grpSpLocks noChangeAspect="1"/>
          </p:cNvGrpSpPr>
          <p:nvPr/>
        </p:nvGrpSpPr>
        <p:grpSpPr>
          <a:xfrm>
            <a:off x="2066515" y="2676516"/>
            <a:ext cx="1895094" cy="1895094"/>
            <a:chOff x="456294" y="1959430"/>
            <a:chExt cx="2148114" cy="2148114"/>
          </a:xfrm>
        </p:grpSpPr>
        <p:sp>
          <p:nvSpPr>
            <p:cNvPr id="6" name="椭圆 5"/>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7" name="图片 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284772561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0"/>
            <a:ext cx="12192000" cy="1059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099029"/>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4"/>
          <p:cNvSpPr>
            <a:spLocks noChangeArrowheads="1"/>
          </p:cNvSpPr>
          <p:nvPr/>
        </p:nvSpPr>
        <p:spPr bwMode="auto">
          <a:xfrm>
            <a:off x="932838" y="2864859"/>
            <a:ext cx="1420004"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sym typeface="宋体" pitchFamily="2" charset="-122"/>
            </a:endParaRPr>
          </a:p>
        </p:txBody>
      </p:sp>
      <p:grpSp>
        <p:nvGrpSpPr>
          <p:cNvPr id="50" name="Group 8"/>
          <p:cNvGrpSpPr/>
          <p:nvPr/>
        </p:nvGrpSpPr>
        <p:grpSpPr bwMode="auto">
          <a:xfrm>
            <a:off x="1461240" y="3316129"/>
            <a:ext cx="340680" cy="517464"/>
            <a:chOff x="0" y="0"/>
            <a:chExt cx="293688" cy="446088"/>
          </a:xfrm>
        </p:grpSpPr>
        <p:sp>
          <p:nvSpPr>
            <p:cNvPr id="51" name="Freeform 1016"/>
            <p:cNvSpPr>
              <a:spLocks noChangeArrowheads="1"/>
            </p:cNvSpPr>
            <p:nvPr/>
          </p:nvSpPr>
          <p:spPr bwMode="auto">
            <a:xfrm>
              <a:off x="0" y="0"/>
              <a:ext cx="293688" cy="352425"/>
            </a:xfrm>
            <a:custGeom>
              <a:avLst/>
              <a:gdLst>
                <a:gd name="T0" fmla="*/ 50 w 50"/>
                <a:gd name="T1" fmla="*/ 23 h 60"/>
                <a:gd name="T2" fmla="*/ 25 w 50"/>
                <a:gd name="T3" fmla="*/ 0 h 60"/>
                <a:gd name="T4" fmla="*/ 0 w 50"/>
                <a:gd name="T5" fmla="*/ 23 h 60"/>
                <a:gd name="T6" fmla="*/ 2 w 50"/>
                <a:gd name="T7" fmla="*/ 32 h 60"/>
                <a:gd name="T8" fmla="*/ 2 w 50"/>
                <a:gd name="T9" fmla="*/ 32 h 60"/>
                <a:gd name="T10" fmla="*/ 5 w 50"/>
                <a:gd name="T11" fmla="*/ 36 h 60"/>
                <a:gd name="T12" fmla="*/ 13 w 50"/>
                <a:gd name="T13" fmla="*/ 58 h 60"/>
                <a:gd name="T14" fmla="*/ 17 w 50"/>
                <a:gd name="T15" fmla="*/ 60 h 60"/>
                <a:gd name="T16" fmla="*/ 33 w 50"/>
                <a:gd name="T17" fmla="*/ 60 h 60"/>
                <a:gd name="T18" fmla="*/ 37 w 50"/>
                <a:gd name="T19" fmla="*/ 58 h 60"/>
                <a:gd name="T20" fmla="*/ 45 w 50"/>
                <a:gd name="T21" fmla="*/ 36 h 60"/>
                <a:gd name="T22" fmla="*/ 48 w 50"/>
                <a:gd name="T23" fmla="*/ 32 h 60"/>
                <a:gd name="T24" fmla="*/ 48 w 50"/>
                <a:gd name="T25" fmla="*/ 32 h 60"/>
                <a:gd name="T26" fmla="*/ 48 w 50"/>
                <a:gd name="T27" fmla="*/ 32 h 60"/>
                <a:gd name="T28" fmla="*/ 50 w 50"/>
                <a:gd name="T29" fmla="*/ 23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60"/>
                <a:gd name="T47" fmla="*/ 50 w 50"/>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60">
                  <a:moveTo>
                    <a:pt x="50" y="23"/>
                  </a:moveTo>
                  <a:cubicBezTo>
                    <a:pt x="50" y="10"/>
                    <a:pt x="39" y="0"/>
                    <a:pt x="25" y="0"/>
                  </a:cubicBezTo>
                  <a:cubicBezTo>
                    <a:pt x="11" y="0"/>
                    <a:pt x="0" y="10"/>
                    <a:pt x="0" y="23"/>
                  </a:cubicBezTo>
                  <a:cubicBezTo>
                    <a:pt x="0" y="26"/>
                    <a:pt x="1" y="29"/>
                    <a:pt x="2" y="32"/>
                  </a:cubicBezTo>
                  <a:cubicBezTo>
                    <a:pt x="2" y="32"/>
                    <a:pt x="2" y="32"/>
                    <a:pt x="2" y="32"/>
                  </a:cubicBezTo>
                  <a:cubicBezTo>
                    <a:pt x="3" y="33"/>
                    <a:pt x="4" y="35"/>
                    <a:pt x="5" y="36"/>
                  </a:cubicBezTo>
                  <a:cubicBezTo>
                    <a:pt x="9" y="43"/>
                    <a:pt x="13" y="55"/>
                    <a:pt x="13" y="58"/>
                  </a:cubicBezTo>
                  <a:cubicBezTo>
                    <a:pt x="13" y="59"/>
                    <a:pt x="15" y="60"/>
                    <a:pt x="17" y="60"/>
                  </a:cubicBezTo>
                  <a:cubicBezTo>
                    <a:pt x="33" y="60"/>
                    <a:pt x="33" y="60"/>
                    <a:pt x="33" y="60"/>
                  </a:cubicBezTo>
                  <a:cubicBezTo>
                    <a:pt x="35" y="60"/>
                    <a:pt x="37" y="59"/>
                    <a:pt x="37" y="58"/>
                  </a:cubicBezTo>
                  <a:cubicBezTo>
                    <a:pt x="37" y="55"/>
                    <a:pt x="41" y="43"/>
                    <a:pt x="45" y="36"/>
                  </a:cubicBezTo>
                  <a:cubicBezTo>
                    <a:pt x="46" y="35"/>
                    <a:pt x="47" y="33"/>
                    <a:pt x="48" y="32"/>
                  </a:cubicBezTo>
                  <a:cubicBezTo>
                    <a:pt x="48" y="32"/>
                    <a:pt x="48" y="32"/>
                    <a:pt x="48" y="32"/>
                  </a:cubicBezTo>
                  <a:cubicBezTo>
                    <a:pt x="48" y="32"/>
                    <a:pt x="48" y="32"/>
                    <a:pt x="48" y="32"/>
                  </a:cubicBezTo>
                  <a:cubicBezTo>
                    <a:pt x="49" y="29"/>
                    <a:pt x="50" y="26"/>
                    <a:pt x="50" y="2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sp>
          <p:nvSpPr>
            <p:cNvPr id="52" name="Freeform 1017"/>
            <p:cNvSpPr>
              <a:spLocks noChangeArrowheads="1"/>
            </p:cNvSpPr>
            <p:nvPr/>
          </p:nvSpPr>
          <p:spPr bwMode="auto">
            <a:xfrm>
              <a:off x="76200" y="376237"/>
              <a:ext cx="141288" cy="22225"/>
            </a:xfrm>
            <a:custGeom>
              <a:avLst/>
              <a:gdLst>
                <a:gd name="T0" fmla="*/ 24 w 24"/>
                <a:gd name="T1" fmla="*/ 2 h 4"/>
                <a:gd name="T2" fmla="*/ 21 w 24"/>
                <a:gd name="T3" fmla="*/ 0 h 4"/>
                <a:gd name="T4" fmla="*/ 3 w 24"/>
                <a:gd name="T5" fmla="*/ 0 h 4"/>
                <a:gd name="T6" fmla="*/ 0 w 24"/>
                <a:gd name="T7" fmla="*/ 2 h 4"/>
                <a:gd name="T8" fmla="*/ 0 w 24"/>
                <a:gd name="T9" fmla="*/ 2 h 4"/>
                <a:gd name="T10" fmla="*/ 3 w 24"/>
                <a:gd name="T11" fmla="*/ 4 h 4"/>
                <a:gd name="T12" fmla="*/ 21 w 24"/>
                <a:gd name="T13" fmla="*/ 4 h 4"/>
                <a:gd name="T14" fmla="*/ 24 w 2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
                <a:gd name="T26" fmla="*/ 24 w 2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
                  <a:moveTo>
                    <a:pt x="24" y="2"/>
                  </a:moveTo>
                  <a:cubicBezTo>
                    <a:pt x="24" y="1"/>
                    <a:pt x="22" y="0"/>
                    <a:pt x="21" y="0"/>
                  </a:cubicBezTo>
                  <a:cubicBezTo>
                    <a:pt x="3" y="0"/>
                    <a:pt x="3" y="0"/>
                    <a:pt x="3" y="0"/>
                  </a:cubicBezTo>
                  <a:cubicBezTo>
                    <a:pt x="1" y="0"/>
                    <a:pt x="0" y="1"/>
                    <a:pt x="0" y="2"/>
                  </a:cubicBezTo>
                  <a:cubicBezTo>
                    <a:pt x="0" y="2"/>
                    <a:pt x="0" y="2"/>
                    <a:pt x="0" y="2"/>
                  </a:cubicBezTo>
                  <a:cubicBezTo>
                    <a:pt x="0" y="3"/>
                    <a:pt x="1" y="4"/>
                    <a:pt x="3" y="4"/>
                  </a:cubicBezTo>
                  <a:cubicBezTo>
                    <a:pt x="21" y="4"/>
                    <a:pt x="21" y="4"/>
                    <a:pt x="21" y="4"/>
                  </a:cubicBezTo>
                  <a:cubicBezTo>
                    <a:pt x="22" y="4"/>
                    <a:pt x="24" y="3"/>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sp>
          <p:nvSpPr>
            <p:cNvPr id="53" name="Freeform 1018"/>
            <p:cNvSpPr>
              <a:spLocks noChangeArrowheads="1"/>
            </p:cNvSpPr>
            <p:nvPr/>
          </p:nvSpPr>
          <p:spPr bwMode="auto">
            <a:xfrm>
              <a:off x="76200" y="415925"/>
              <a:ext cx="141288" cy="30163"/>
            </a:xfrm>
            <a:custGeom>
              <a:avLst/>
              <a:gdLst>
                <a:gd name="T0" fmla="*/ 24 w 24"/>
                <a:gd name="T1" fmla="*/ 2 h 5"/>
                <a:gd name="T2" fmla="*/ 21 w 24"/>
                <a:gd name="T3" fmla="*/ 0 h 5"/>
                <a:gd name="T4" fmla="*/ 3 w 24"/>
                <a:gd name="T5" fmla="*/ 0 h 5"/>
                <a:gd name="T6" fmla="*/ 0 w 24"/>
                <a:gd name="T7" fmla="*/ 2 h 5"/>
                <a:gd name="T8" fmla="*/ 0 w 24"/>
                <a:gd name="T9" fmla="*/ 2 h 5"/>
                <a:gd name="T10" fmla="*/ 3 w 24"/>
                <a:gd name="T11" fmla="*/ 5 h 5"/>
                <a:gd name="T12" fmla="*/ 21 w 24"/>
                <a:gd name="T13" fmla="*/ 5 h 5"/>
                <a:gd name="T14" fmla="*/ 24 w 24"/>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5"/>
                <a:gd name="T26" fmla="*/ 24 w 2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5">
                  <a:moveTo>
                    <a:pt x="24" y="2"/>
                  </a:moveTo>
                  <a:cubicBezTo>
                    <a:pt x="24" y="1"/>
                    <a:pt x="22" y="0"/>
                    <a:pt x="21" y="0"/>
                  </a:cubicBezTo>
                  <a:cubicBezTo>
                    <a:pt x="3" y="0"/>
                    <a:pt x="3" y="0"/>
                    <a:pt x="3" y="0"/>
                  </a:cubicBezTo>
                  <a:cubicBezTo>
                    <a:pt x="1" y="0"/>
                    <a:pt x="0" y="1"/>
                    <a:pt x="0" y="2"/>
                  </a:cubicBezTo>
                  <a:cubicBezTo>
                    <a:pt x="0" y="2"/>
                    <a:pt x="0" y="2"/>
                    <a:pt x="0" y="2"/>
                  </a:cubicBezTo>
                  <a:cubicBezTo>
                    <a:pt x="0" y="4"/>
                    <a:pt x="1" y="5"/>
                    <a:pt x="3" y="5"/>
                  </a:cubicBezTo>
                  <a:cubicBezTo>
                    <a:pt x="21" y="5"/>
                    <a:pt x="21" y="5"/>
                    <a:pt x="21" y="5"/>
                  </a:cubicBezTo>
                  <a:cubicBezTo>
                    <a:pt x="22" y="5"/>
                    <a:pt x="24" y="4"/>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grpSp>
      <p:sp>
        <p:nvSpPr>
          <p:cNvPr id="54" name="椭圆 50"/>
          <p:cNvSpPr>
            <a:spLocks noChangeArrowheads="1"/>
          </p:cNvSpPr>
          <p:nvPr/>
        </p:nvSpPr>
        <p:spPr bwMode="auto">
          <a:xfrm>
            <a:off x="2979042" y="2864859"/>
            <a:ext cx="1420004" cy="1420004"/>
          </a:xfrm>
          <a:prstGeom prst="ellipse">
            <a:avLst/>
          </a:prstGeom>
          <a:solidFill>
            <a:schemeClr val="accent2"/>
          </a:solidFill>
          <a:ln>
            <a:noFill/>
          </a:ln>
        </p:spPr>
        <p:txBody>
          <a:bodyPr anchor="ctr"/>
          <a:lstStyle/>
          <a:p>
            <a:pPr algn="ctr"/>
            <a:endParaRPr lang="zh-CN" altLang="zh-CN">
              <a:solidFill>
                <a:schemeClr val="tx1">
                  <a:lumMod val="65000"/>
                  <a:lumOff val="35000"/>
                </a:schemeClr>
              </a:solidFill>
              <a:sym typeface="宋体" pitchFamily="2" charset="-122"/>
            </a:endParaRPr>
          </a:p>
        </p:txBody>
      </p:sp>
      <p:sp>
        <p:nvSpPr>
          <p:cNvPr id="55" name="Freeform 1001"/>
          <p:cNvSpPr>
            <a:spLocks noEditPoints="1" noChangeArrowheads="1"/>
          </p:cNvSpPr>
          <p:nvPr/>
        </p:nvSpPr>
        <p:spPr bwMode="auto">
          <a:xfrm>
            <a:off x="3394523" y="3226848"/>
            <a:ext cx="570868" cy="633479"/>
          </a:xfrm>
          <a:custGeom>
            <a:avLst/>
            <a:gdLst>
              <a:gd name="T0" fmla="*/ 56 w 84"/>
              <a:gd name="T1" fmla="*/ 32 h 93"/>
              <a:gd name="T2" fmla="*/ 64 w 84"/>
              <a:gd name="T3" fmla="*/ 14 h 93"/>
              <a:gd name="T4" fmla="*/ 67 w 84"/>
              <a:gd name="T5" fmla="*/ 12 h 93"/>
              <a:gd name="T6" fmla="*/ 65 w 84"/>
              <a:gd name="T7" fmla="*/ 10 h 93"/>
              <a:gd name="T8" fmla="*/ 65 w 84"/>
              <a:gd name="T9" fmla="*/ 10 h 93"/>
              <a:gd name="T10" fmla="*/ 64 w 84"/>
              <a:gd name="T11" fmla="*/ 10 h 93"/>
              <a:gd name="T12" fmla="*/ 63 w 84"/>
              <a:gd name="T13" fmla="*/ 12 h 93"/>
              <a:gd name="T14" fmla="*/ 45 w 84"/>
              <a:gd name="T15" fmla="*/ 28 h 93"/>
              <a:gd name="T16" fmla="*/ 41 w 84"/>
              <a:gd name="T17" fmla="*/ 28 h 93"/>
              <a:gd name="T18" fmla="*/ 40 w 84"/>
              <a:gd name="T19" fmla="*/ 28 h 93"/>
              <a:gd name="T20" fmla="*/ 19 w 84"/>
              <a:gd name="T21" fmla="*/ 2 h 93"/>
              <a:gd name="T22" fmla="*/ 15 w 84"/>
              <a:gd name="T23" fmla="*/ 2 h 93"/>
              <a:gd name="T24" fmla="*/ 17 w 84"/>
              <a:gd name="T25" fmla="*/ 4 h 93"/>
              <a:gd name="T26" fmla="*/ 34 w 84"/>
              <a:gd name="T27" fmla="*/ 29 h 93"/>
              <a:gd name="T28" fmla="*/ 5 w 84"/>
              <a:gd name="T29" fmla="*/ 32 h 93"/>
              <a:gd name="T30" fmla="*/ 0 w 84"/>
              <a:gd name="T31" fmla="*/ 87 h 93"/>
              <a:gd name="T32" fmla="*/ 7 w 84"/>
              <a:gd name="T33" fmla="*/ 92 h 93"/>
              <a:gd name="T34" fmla="*/ 17 w 84"/>
              <a:gd name="T35" fmla="*/ 93 h 93"/>
              <a:gd name="T36" fmla="*/ 67 w 84"/>
              <a:gd name="T37" fmla="*/ 92 h 93"/>
              <a:gd name="T38" fmla="*/ 78 w 84"/>
              <a:gd name="T39" fmla="*/ 93 h 93"/>
              <a:gd name="T40" fmla="*/ 79 w 84"/>
              <a:gd name="T41" fmla="*/ 92 h 93"/>
              <a:gd name="T42" fmla="*/ 84 w 84"/>
              <a:gd name="T43" fmla="*/ 37 h 93"/>
              <a:gd name="T44" fmla="*/ 71 w 84"/>
              <a:gd name="T45" fmla="*/ 80 h 93"/>
              <a:gd name="T46" fmla="*/ 13 w 84"/>
              <a:gd name="T47" fmla="*/ 88 h 93"/>
              <a:gd name="T48" fmla="*/ 4 w 84"/>
              <a:gd name="T49" fmla="*/ 44 h 93"/>
              <a:gd name="T50" fmla="*/ 63 w 84"/>
              <a:gd name="T51" fmla="*/ 36 h 93"/>
              <a:gd name="T52" fmla="*/ 71 w 84"/>
              <a:gd name="T53" fmla="*/ 80 h 93"/>
              <a:gd name="T54" fmla="*/ 74 w 84"/>
              <a:gd name="T55" fmla="*/ 51 h 93"/>
              <a:gd name="T56" fmla="*/ 80 w 84"/>
              <a:gd name="T57" fmla="*/ 51 h 93"/>
              <a:gd name="T58" fmla="*/ 77 w 84"/>
              <a:gd name="T59" fmla="*/ 46 h 93"/>
              <a:gd name="T60" fmla="*/ 77 w 84"/>
              <a:gd name="T61" fmla="*/ 39 h 93"/>
              <a:gd name="T62" fmla="*/ 77 w 84"/>
              <a:gd name="T63" fmla="*/ 46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3"/>
              <a:gd name="T98" fmla="*/ 84 w 84"/>
              <a:gd name="T99" fmla="*/ 93 h 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3">
                <a:moveTo>
                  <a:pt x="79" y="32"/>
                </a:moveTo>
                <a:cubicBezTo>
                  <a:pt x="56" y="32"/>
                  <a:pt x="56" y="32"/>
                  <a:pt x="56" y="32"/>
                </a:cubicBezTo>
                <a:cubicBezTo>
                  <a:pt x="54" y="31"/>
                  <a:pt x="51" y="29"/>
                  <a:pt x="47" y="28"/>
                </a:cubicBezTo>
                <a:cubicBezTo>
                  <a:pt x="64" y="14"/>
                  <a:pt x="64" y="14"/>
                  <a:pt x="64" y="14"/>
                </a:cubicBezTo>
                <a:cubicBezTo>
                  <a:pt x="64" y="14"/>
                  <a:pt x="64" y="14"/>
                  <a:pt x="65" y="14"/>
                </a:cubicBezTo>
                <a:cubicBezTo>
                  <a:pt x="66" y="14"/>
                  <a:pt x="67" y="13"/>
                  <a:pt x="67" y="12"/>
                </a:cubicBezTo>
                <a:cubicBezTo>
                  <a:pt x="67" y="11"/>
                  <a:pt x="66" y="10"/>
                  <a:pt x="65" y="10"/>
                </a:cubicBezTo>
                <a:cubicBezTo>
                  <a:pt x="65" y="10"/>
                  <a:pt x="65" y="10"/>
                  <a:pt x="65" y="10"/>
                </a:cubicBezTo>
                <a:cubicBezTo>
                  <a:pt x="65" y="10"/>
                  <a:pt x="65" y="10"/>
                  <a:pt x="65" y="10"/>
                </a:cubicBezTo>
                <a:cubicBezTo>
                  <a:pt x="65" y="10"/>
                  <a:pt x="65" y="10"/>
                  <a:pt x="65" y="10"/>
                </a:cubicBezTo>
                <a:cubicBezTo>
                  <a:pt x="65" y="10"/>
                  <a:pt x="64" y="10"/>
                  <a:pt x="64" y="10"/>
                </a:cubicBezTo>
                <a:cubicBezTo>
                  <a:pt x="64" y="10"/>
                  <a:pt x="64" y="10"/>
                  <a:pt x="64" y="10"/>
                </a:cubicBezTo>
                <a:cubicBezTo>
                  <a:pt x="64" y="10"/>
                  <a:pt x="64" y="10"/>
                  <a:pt x="64" y="10"/>
                </a:cubicBezTo>
                <a:cubicBezTo>
                  <a:pt x="63" y="11"/>
                  <a:pt x="63" y="11"/>
                  <a:pt x="63" y="12"/>
                </a:cubicBezTo>
                <a:cubicBezTo>
                  <a:pt x="63" y="12"/>
                  <a:pt x="63" y="13"/>
                  <a:pt x="63" y="13"/>
                </a:cubicBezTo>
                <a:cubicBezTo>
                  <a:pt x="45" y="28"/>
                  <a:pt x="45" y="28"/>
                  <a:pt x="45" y="28"/>
                </a:cubicBezTo>
                <a:cubicBezTo>
                  <a:pt x="44" y="28"/>
                  <a:pt x="43" y="28"/>
                  <a:pt x="41" y="28"/>
                </a:cubicBezTo>
                <a:cubicBezTo>
                  <a:pt x="41" y="28"/>
                  <a:pt x="41" y="28"/>
                  <a:pt x="41" y="28"/>
                </a:cubicBezTo>
                <a:cubicBezTo>
                  <a:pt x="41" y="28"/>
                  <a:pt x="41" y="28"/>
                  <a:pt x="40" y="28"/>
                </a:cubicBezTo>
                <a:cubicBezTo>
                  <a:pt x="40" y="28"/>
                  <a:pt x="40" y="28"/>
                  <a:pt x="40" y="28"/>
                </a:cubicBezTo>
                <a:cubicBezTo>
                  <a:pt x="18" y="3"/>
                  <a:pt x="18" y="3"/>
                  <a:pt x="18" y="3"/>
                </a:cubicBezTo>
                <a:cubicBezTo>
                  <a:pt x="18" y="3"/>
                  <a:pt x="19" y="3"/>
                  <a:pt x="19" y="2"/>
                </a:cubicBezTo>
                <a:cubicBezTo>
                  <a:pt x="19" y="1"/>
                  <a:pt x="18" y="0"/>
                  <a:pt x="17" y="0"/>
                </a:cubicBezTo>
                <a:cubicBezTo>
                  <a:pt x="16" y="0"/>
                  <a:pt x="15" y="1"/>
                  <a:pt x="15" y="2"/>
                </a:cubicBezTo>
                <a:cubicBezTo>
                  <a:pt x="15" y="3"/>
                  <a:pt x="16" y="4"/>
                  <a:pt x="17" y="4"/>
                </a:cubicBezTo>
                <a:cubicBezTo>
                  <a:pt x="17" y="4"/>
                  <a:pt x="17" y="4"/>
                  <a:pt x="17" y="4"/>
                </a:cubicBezTo>
                <a:cubicBezTo>
                  <a:pt x="38" y="28"/>
                  <a:pt x="38" y="28"/>
                  <a:pt x="38" y="28"/>
                </a:cubicBezTo>
                <a:cubicBezTo>
                  <a:pt x="36" y="28"/>
                  <a:pt x="35" y="28"/>
                  <a:pt x="34" y="29"/>
                </a:cubicBezTo>
                <a:cubicBezTo>
                  <a:pt x="31" y="30"/>
                  <a:pt x="28" y="31"/>
                  <a:pt x="27" y="32"/>
                </a:cubicBezTo>
                <a:cubicBezTo>
                  <a:pt x="5" y="32"/>
                  <a:pt x="5" y="32"/>
                  <a:pt x="5" y="32"/>
                </a:cubicBezTo>
                <a:cubicBezTo>
                  <a:pt x="3" y="32"/>
                  <a:pt x="0" y="34"/>
                  <a:pt x="0" y="37"/>
                </a:cubicBezTo>
                <a:cubicBezTo>
                  <a:pt x="0" y="87"/>
                  <a:pt x="0" y="87"/>
                  <a:pt x="0" y="87"/>
                </a:cubicBezTo>
                <a:cubicBezTo>
                  <a:pt x="0" y="90"/>
                  <a:pt x="3" y="92"/>
                  <a:pt x="5" y="92"/>
                </a:cubicBezTo>
                <a:cubicBezTo>
                  <a:pt x="7" y="92"/>
                  <a:pt x="7" y="92"/>
                  <a:pt x="7" y="92"/>
                </a:cubicBezTo>
                <a:cubicBezTo>
                  <a:pt x="7" y="93"/>
                  <a:pt x="7" y="93"/>
                  <a:pt x="7" y="93"/>
                </a:cubicBezTo>
                <a:cubicBezTo>
                  <a:pt x="17" y="93"/>
                  <a:pt x="17" y="93"/>
                  <a:pt x="17" y="93"/>
                </a:cubicBezTo>
                <a:cubicBezTo>
                  <a:pt x="17" y="92"/>
                  <a:pt x="17" y="92"/>
                  <a:pt x="17" y="92"/>
                </a:cubicBezTo>
                <a:cubicBezTo>
                  <a:pt x="67" y="92"/>
                  <a:pt x="67" y="92"/>
                  <a:pt x="67" y="92"/>
                </a:cubicBezTo>
                <a:cubicBezTo>
                  <a:pt x="67" y="93"/>
                  <a:pt x="67" y="93"/>
                  <a:pt x="67" y="93"/>
                </a:cubicBezTo>
                <a:cubicBezTo>
                  <a:pt x="78" y="93"/>
                  <a:pt x="78" y="93"/>
                  <a:pt x="78" y="93"/>
                </a:cubicBezTo>
                <a:cubicBezTo>
                  <a:pt x="78" y="92"/>
                  <a:pt x="78" y="92"/>
                  <a:pt x="78" y="92"/>
                </a:cubicBezTo>
                <a:cubicBezTo>
                  <a:pt x="79" y="92"/>
                  <a:pt x="79" y="92"/>
                  <a:pt x="79" y="92"/>
                </a:cubicBezTo>
                <a:cubicBezTo>
                  <a:pt x="82" y="92"/>
                  <a:pt x="84" y="90"/>
                  <a:pt x="84" y="87"/>
                </a:cubicBezTo>
                <a:cubicBezTo>
                  <a:pt x="84" y="37"/>
                  <a:pt x="84" y="37"/>
                  <a:pt x="84" y="37"/>
                </a:cubicBezTo>
                <a:cubicBezTo>
                  <a:pt x="84" y="34"/>
                  <a:pt x="82" y="32"/>
                  <a:pt x="79" y="32"/>
                </a:cubicBezTo>
                <a:close/>
                <a:moveTo>
                  <a:pt x="71" y="80"/>
                </a:moveTo>
                <a:cubicBezTo>
                  <a:pt x="71" y="84"/>
                  <a:pt x="67" y="88"/>
                  <a:pt x="63" y="88"/>
                </a:cubicBezTo>
                <a:cubicBezTo>
                  <a:pt x="13" y="88"/>
                  <a:pt x="13" y="88"/>
                  <a:pt x="13" y="88"/>
                </a:cubicBezTo>
                <a:cubicBezTo>
                  <a:pt x="8" y="88"/>
                  <a:pt x="4" y="84"/>
                  <a:pt x="4" y="80"/>
                </a:cubicBezTo>
                <a:cubicBezTo>
                  <a:pt x="4" y="44"/>
                  <a:pt x="4" y="44"/>
                  <a:pt x="4" y="44"/>
                </a:cubicBezTo>
                <a:cubicBezTo>
                  <a:pt x="4" y="39"/>
                  <a:pt x="8" y="36"/>
                  <a:pt x="13" y="36"/>
                </a:cubicBezTo>
                <a:cubicBezTo>
                  <a:pt x="63" y="36"/>
                  <a:pt x="63" y="36"/>
                  <a:pt x="63" y="36"/>
                </a:cubicBezTo>
                <a:cubicBezTo>
                  <a:pt x="67" y="36"/>
                  <a:pt x="71" y="39"/>
                  <a:pt x="71" y="44"/>
                </a:cubicBezTo>
                <a:lnTo>
                  <a:pt x="71" y="80"/>
                </a:lnTo>
                <a:close/>
                <a:moveTo>
                  <a:pt x="77" y="54"/>
                </a:moveTo>
                <a:cubicBezTo>
                  <a:pt x="75" y="54"/>
                  <a:pt x="74" y="52"/>
                  <a:pt x="74" y="51"/>
                </a:cubicBezTo>
                <a:cubicBezTo>
                  <a:pt x="74" y="49"/>
                  <a:pt x="75" y="47"/>
                  <a:pt x="77" y="47"/>
                </a:cubicBezTo>
                <a:cubicBezTo>
                  <a:pt x="79" y="47"/>
                  <a:pt x="80" y="49"/>
                  <a:pt x="80" y="51"/>
                </a:cubicBezTo>
                <a:cubicBezTo>
                  <a:pt x="80" y="52"/>
                  <a:pt x="79" y="54"/>
                  <a:pt x="77" y="54"/>
                </a:cubicBezTo>
                <a:close/>
                <a:moveTo>
                  <a:pt x="77" y="46"/>
                </a:moveTo>
                <a:cubicBezTo>
                  <a:pt x="75" y="46"/>
                  <a:pt x="74" y="44"/>
                  <a:pt x="74" y="43"/>
                </a:cubicBezTo>
                <a:cubicBezTo>
                  <a:pt x="74" y="41"/>
                  <a:pt x="75" y="39"/>
                  <a:pt x="77" y="39"/>
                </a:cubicBezTo>
                <a:cubicBezTo>
                  <a:pt x="79" y="39"/>
                  <a:pt x="80" y="41"/>
                  <a:pt x="80" y="43"/>
                </a:cubicBezTo>
                <a:cubicBezTo>
                  <a:pt x="80" y="44"/>
                  <a:pt x="79" y="46"/>
                  <a:pt x="77" y="46"/>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sym typeface="宋体" pitchFamily="2" charset="-122"/>
            </a:endParaRPr>
          </a:p>
        </p:txBody>
      </p:sp>
      <p:sp>
        <p:nvSpPr>
          <p:cNvPr id="56" name="椭圆 53"/>
          <p:cNvSpPr>
            <a:spLocks noChangeArrowheads="1"/>
          </p:cNvSpPr>
          <p:nvPr/>
        </p:nvSpPr>
        <p:spPr bwMode="auto">
          <a:xfrm>
            <a:off x="5025246" y="2864859"/>
            <a:ext cx="1421846"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sym typeface="宋体" pitchFamily="2" charset="-122"/>
            </a:endParaRPr>
          </a:p>
        </p:txBody>
      </p:sp>
      <p:grpSp>
        <p:nvGrpSpPr>
          <p:cNvPr id="57" name="Group 17"/>
          <p:cNvGrpSpPr/>
          <p:nvPr/>
        </p:nvGrpSpPr>
        <p:grpSpPr bwMode="auto">
          <a:xfrm>
            <a:off x="5442024" y="3316129"/>
            <a:ext cx="442535" cy="570869"/>
            <a:chOff x="0" y="0"/>
            <a:chExt cx="381000" cy="492126"/>
          </a:xfrm>
        </p:grpSpPr>
        <p:sp>
          <p:nvSpPr>
            <p:cNvPr id="58" name="Freeform 1011"/>
            <p:cNvSpPr>
              <a:spLocks noChangeArrowheads="1"/>
            </p:cNvSpPr>
            <p:nvPr/>
          </p:nvSpPr>
          <p:spPr bwMode="auto">
            <a:xfrm>
              <a:off x="182562" y="0"/>
              <a:ext cx="46038" cy="111125"/>
            </a:xfrm>
            <a:custGeom>
              <a:avLst/>
              <a:gdLst>
                <a:gd name="T0" fmla="*/ 8 w 8"/>
                <a:gd name="T1" fmla="*/ 15 h 19"/>
                <a:gd name="T2" fmla="*/ 4 w 8"/>
                <a:gd name="T3" fmla="*/ 19 h 19"/>
                <a:gd name="T4" fmla="*/ 4 w 8"/>
                <a:gd name="T5" fmla="*/ 19 h 19"/>
                <a:gd name="T6" fmla="*/ 0 w 8"/>
                <a:gd name="T7" fmla="*/ 15 h 19"/>
                <a:gd name="T8" fmla="*/ 0 w 8"/>
                <a:gd name="T9" fmla="*/ 5 h 19"/>
                <a:gd name="T10" fmla="*/ 4 w 8"/>
                <a:gd name="T11" fmla="*/ 0 h 19"/>
                <a:gd name="T12" fmla="*/ 4 w 8"/>
                <a:gd name="T13" fmla="*/ 0 h 19"/>
                <a:gd name="T14" fmla="*/ 8 w 8"/>
                <a:gd name="T15" fmla="*/ 5 h 19"/>
                <a:gd name="T16" fmla="*/ 8 w 8"/>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9"/>
                <a:gd name="T29" fmla="*/ 8 w 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9">
                  <a:moveTo>
                    <a:pt x="8" y="15"/>
                  </a:moveTo>
                  <a:cubicBezTo>
                    <a:pt x="8" y="17"/>
                    <a:pt x="6"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6" y="0"/>
                    <a:pt x="8" y="2"/>
                    <a:pt x="8" y="5"/>
                  </a:cubicBezTo>
                  <a:lnTo>
                    <a:pt x="8"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sym typeface="宋体" pitchFamily="2" charset="-122"/>
              </a:endParaRPr>
            </a:p>
          </p:txBody>
        </p:sp>
        <p:sp>
          <p:nvSpPr>
            <p:cNvPr id="59" name="Freeform 1012"/>
            <p:cNvSpPr>
              <a:spLocks noChangeArrowheads="1"/>
            </p:cNvSpPr>
            <p:nvPr/>
          </p:nvSpPr>
          <p:spPr bwMode="auto">
            <a:xfrm>
              <a:off x="293687" y="0"/>
              <a:ext cx="52388" cy="111125"/>
            </a:xfrm>
            <a:custGeom>
              <a:avLst/>
              <a:gdLst>
                <a:gd name="T0" fmla="*/ 9 w 9"/>
                <a:gd name="T1" fmla="*/ 15 h 19"/>
                <a:gd name="T2" fmla="*/ 4 w 9"/>
                <a:gd name="T3" fmla="*/ 19 h 19"/>
                <a:gd name="T4" fmla="*/ 4 w 9"/>
                <a:gd name="T5" fmla="*/ 19 h 19"/>
                <a:gd name="T6" fmla="*/ 0 w 9"/>
                <a:gd name="T7" fmla="*/ 15 h 19"/>
                <a:gd name="T8" fmla="*/ 0 w 9"/>
                <a:gd name="T9" fmla="*/ 5 h 19"/>
                <a:gd name="T10" fmla="*/ 4 w 9"/>
                <a:gd name="T11" fmla="*/ 0 h 19"/>
                <a:gd name="T12" fmla="*/ 4 w 9"/>
                <a:gd name="T13" fmla="*/ 0 h 19"/>
                <a:gd name="T14" fmla="*/ 9 w 9"/>
                <a:gd name="T15" fmla="*/ 5 h 19"/>
                <a:gd name="T16" fmla="*/ 9 w 9"/>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9"/>
                <a:gd name="T29" fmla="*/ 9 w 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9">
                  <a:moveTo>
                    <a:pt x="9" y="15"/>
                  </a:moveTo>
                  <a:cubicBezTo>
                    <a:pt x="9" y="17"/>
                    <a:pt x="7"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7" y="0"/>
                    <a:pt x="9" y="2"/>
                    <a:pt x="9" y="5"/>
                  </a:cubicBezTo>
                  <a:lnTo>
                    <a:pt x="9"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sym typeface="宋体" pitchFamily="2" charset="-122"/>
              </a:endParaRPr>
            </a:p>
          </p:txBody>
        </p:sp>
        <p:sp>
          <p:nvSpPr>
            <p:cNvPr id="60" name="Freeform 1013"/>
            <p:cNvSpPr>
              <a:spLocks noChangeArrowheads="1"/>
            </p:cNvSpPr>
            <p:nvPr/>
          </p:nvSpPr>
          <p:spPr bwMode="auto">
            <a:xfrm>
              <a:off x="147637" y="134938"/>
              <a:ext cx="233363" cy="204788"/>
            </a:xfrm>
            <a:custGeom>
              <a:avLst/>
              <a:gdLst>
                <a:gd name="T0" fmla="*/ 35 w 40"/>
                <a:gd name="T1" fmla="*/ 0 h 35"/>
                <a:gd name="T2" fmla="*/ 5 w 40"/>
                <a:gd name="T3" fmla="*/ 0 h 35"/>
                <a:gd name="T4" fmla="*/ 0 w 40"/>
                <a:gd name="T5" fmla="*/ 0 h 35"/>
                <a:gd name="T6" fmla="*/ 0 w 40"/>
                <a:gd name="T7" fmla="*/ 4 h 35"/>
                <a:gd name="T8" fmla="*/ 0 w 40"/>
                <a:gd name="T9" fmla="*/ 10 h 35"/>
                <a:gd name="T10" fmla="*/ 0 w 40"/>
                <a:gd name="T11" fmla="*/ 27 h 35"/>
                <a:gd name="T12" fmla="*/ 5 w 40"/>
                <a:gd name="T13" fmla="*/ 31 h 35"/>
                <a:gd name="T14" fmla="*/ 12 w 40"/>
                <a:gd name="T15" fmla="*/ 31 h 35"/>
                <a:gd name="T16" fmla="*/ 16 w 40"/>
                <a:gd name="T17" fmla="*/ 35 h 35"/>
                <a:gd name="T18" fmla="*/ 25 w 40"/>
                <a:gd name="T19" fmla="*/ 35 h 35"/>
                <a:gd name="T20" fmla="*/ 29 w 40"/>
                <a:gd name="T21" fmla="*/ 31 h 35"/>
                <a:gd name="T22" fmla="*/ 35 w 40"/>
                <a:gd name="T23" fmla="*/ 31 h 35"/>
                <a:gd name="T24" fmla="*/ 40 w 40"/>
                <a:gd name="T25" fmla="*/ 27 h 35"/>
                <a:gd name="T26" fmla="*/ 40 w 40"/>
                <a:gd name="T27" fmla="*/ 10 h 35"/>
                <a:gd name="T28" fmla="*/ 40 w 40"/>
                <a:gd name="T29" fmla="*/ 4 h 35"/>
                <a:gd name="T30" fmla="*/ 40 w 40"/>
                <a:gd name="T31" fmla="*/ 0 h 35"/>
                <a:gd name="T32" fmla="*/ 35 w 40"/>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5"/>
                <a:gd name="T53" fmla="*/ 40 w 40"/>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5">
                  <a:moveTo>
                    <a:pt x="35" y="0"/>
                  </a:moveTo>
                  <a:cubicBezTo>
                    <a:pt x="5" y="0"/>
                    <a:pt x="5" y="0"/>
                    <a:pt x="5" y="0"/>
                  </a:cubicBezTo>
                  <a:cubicBezTo>
                    <a:pt x="0" y="0"/>
                    <a:pt x="0" y="0"/>
                    <a:pt x="0" y="0"/>
                  </a:cubicBezTo>
                  <a:cubicBezTo>
                    <a:pt x="0" y="4"/>
                    <a:pt x="0" y="4"/>
                    <a:pt x="0" y="4"/>
                  </a:cubicBezTo>
                  <a:cubicBezTo>
                    <a:pt x="0" y="10"/>
                    <a:pt x="0" y="10"/>
                    <a:pt x="0" y="10"/>
                  </a:cubicBezTo>
                  <a:cubicBezTo>
                    <a:pt x="0" y="27"/>
                    <a:pt x="0" y="27"/>
                    <a:pt x="0" y="27"/>
                  </a:cubicBezTo>
                  <a:cubicBezTo>
                    <a:pt x="0" y="29"/>
                    <a:pt x="2" y="31"/>
                    <a:pt x="5" y="31"/>
                  </a:cubicBezTo>
                  <a:cubicBezTo>
                    <a:pt x="12" y="31"/>
                    <a:pt x="12" y="31"/>
                    <a:pt x="12" y="31"/>
                  </a:cubicBezTo>
                  <a:cubicBezTo>
                    <a:pt x="12" y="33"/>
                    <a:pt x="14" y="35"/>
                    <a:pt x="16" y="35"/>
                  </a:cubicBezTo>
                  <a:cubicBezTo>
                    <a:pt x="25" y="35"/>
                    <a:pt x="25" y="35"/>
                    <a:pt x="25" y="35"/>
                  </a:cubicBezTo>
                  <a:cubicBezTo>
                    <a:pt x="27" y="35"/>
                    <a:pt x="29" y="33"/>
                    <a:pt x="29" y="31"/>
                  </a:cubicBezTo>
                  <a:cubicBezTo>
                    <a:pt x="35" y="31"/>
                    <a:pt x="35" y="31"/>
                    <a:pt x="35" y="31"/>
                  </a:cubicBezTo>
                  <a:cubicBezTo>
                    <a:pt x="38" y="31"/>
                    <a:pt x="40" y="29"/>
                    <a:pt x="40" y="27"/>
                  </a:cubicBezTo>
                  <a:cubicBezTo>
                    <a:pt x="40" y="10"/>
                    <a:pt x="40" y="10"/>
                    <a:pt x="40" y="10"/>
                  </a:cubicBezTo>
                  <a:cubicBezTo>
                    <a:pt x="40" y="4"/>
                    <a:pt x="40" y="4"/>
                    <a:pt x="40" y="4"/>
                  </a:cubicBezTo>
                  <a:cubicBezTo>
                    <a:pt x="40" y="0"/>
                    <a:pt x="40" y="0"/>
                    <a:pt x="40" y="0"/>
                  </a:cubicBezTo>
                  <a:lnTo>
                    <a:pt x="35"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sym typeface="宋体" pitchFamily="2" charset="-122"/>
              </a:endParaRPr>
            </a:p>
          </p:txBody>
        </p:sp>
        <p:sp>
          <p:nvSpPr>
            <p:cNvPr id="61" name="Freeform 1014"/>
            <p:cNvSpPr>
              <a:spLocks noChangeArrowheads="1"/>
            </p:cNvSpPr>
            <p:nvPr/>
          </p:nvSpPr>
          <p:spPr bwMode="auto">
            <a:xfrm>
              <a:off x="0" y="334963"/>
              <a:ext cx="280988" cy="157163"/>
            </a:xfrm>
            <a:custGeom>
              <a:avLst/>
              <a:gdLst>
                <a:gd name="T0" fmla="*/ 45 w 48"/>
                <a:gd name="T1" fmla="*/ 2 h 27"/>
                <a:gd name="T2" fmla="*/ 43 w 48"/>
                <a:gd name="T3" fmla="*/ 5 h 27"/>
                <a:gd name="T4" fmla="*/ 43 w 48"/>
                <a:gd name="T5" fmla="*/ 13 h 27"/>
                <a:gd name="T6" fmla="*/ 35 w 48"/>
                <a:gd name="T7" fmla="*/ 21 h 27"/>
                <a:gd name="T8" fmla="*/ 27 w 48"/>
                <a:gd name="T9" fmla="*/ 13 h 27"/>
                <a:gd name="T10" fmla="*/ 13 w 48"/>
                <a:gd name="T11" fmla="*/ 0 h 27"/>
                <a:gd name="T12" fmla="*/ 0 w 48"/>
                <a:gd name="T13" fmla="*/ 13 h 27"/>
                <a:gd name="T14" fmla="*/ 3 w 48"/>
                <a:gd name="T15" fmla="*/ 16 h 27"/>
                <a:gd name="T16" fmla="*/ 6 w 48"/>
                <a:gd name="T17" fmla="*/ 13 h 27"/>
                <a:gd name="T18" fmla="*/ 13 w 48"/>
                <a:gd name="T19" fmla="*/ 5 h 27"/>
                <a:gd name="T20" fmla="*/ 21 w 48"/>
                <a:gd name="T21" fmla="*/ 13 h 27"/>
                <a:gd name="T22" fmla="*/ 35 w 48"/>
                <a:gd name="T23" fmla="*/ 27 h 27"/>
                <a:gd name="T24" fmla="*/ 48 w 48"/>
                <a:gd name="T25" fmla="*/ 13 h 27"/>
                <a:gd name="T26" fmla="*/ 48 w 48"/>
                <a:gd name="T27" fmla="*/ 5 h 27"/>
                <a:gd name="T28" fmla="*/ 45 w 48"/>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27"/>
                <a:gd name="T47" fmla="*/ 48 w 48"/>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27">
                  <a:moveTo>
                    <a:pt x="45" y="2"/>
                  </a:moveTo>
                  <a:cubicBezTo>
                    <a:pt x="44" y="2"/>
                    <a:pt x="43" y="3"/>
                    <a:pt x="43" y="5"/>
                  </a:cubicBezTo>
                  <a:cubicBezTo>
                    <a:pt x="43" y="13"/>
                    <a:pt x="43" y="13"/>
                    <a:pt x="43" y="13"/>
                  </a:cubicBezTo>
                  <a:cubicBezTo>
                    <a:pt x="43" y="18"/>
                    <a:pt x="39" y="21"/>
                    <a:pt x="35" y="21"/>
                  </a:cubicBezTo>
                  <a:cubicBezTo>
                    <a:pt x="30" y="21"/>
                    <a:pt x="27" y="18"/>
                    <a:pt x="27" y="13"/>
                  </a:cubicBezTo>
                  <a:cubicBezTo>
                    <a:pt x="27" y="6"/>
                    <a:pt x="21" y="0"/>
                    <a:pt x="13" y="0"/>
                  </a:cubicBezTo>
                  <a:cubicBezTo>
                    <a:pt x="6" y="0"/>
                    <a:pt x="0" y="6"/>
                    <a:pt x="0" y="13"/>
                  </a:cubicBezTo>
                  <a:cubicBezTo>
                    <a:pt x="0" y="15"/>
                    <a:pt x="1" y="16"/>
                    <a:pt x="3" y="16"/>
                  </a:cubicBezTo>
                  <a:cubicBezTo>
                    <a:pt x="4" y="16"/>
                    <a:pt x="6" y="15"/>
                    <a:pt x="6" y="13"/>
                  </a:cubicBezTo>
                  <a:cubicBezTo>
                    <a:pt x="6" y="9"/>
                    <a:pt x="9" y="5"/>
                    <a:pt x="13" y="5"/>
                  </a:cubicBezTo>
                  <a:cubicBezTo>
                    <a:pt x="18" y="5"/>
                    <a:pt x="21" y="9"/>
                    <a:pt x="21" y="13"/>
                  </a:cubicBezTo>
                  <a:cubicBezTo>
                    <a:pt x="21" y="21"/>
                    <a:pt x="27" y="27"/>
                    <a:pt x="35" y="27"/>
                  </a:cubicBezTo>
                  <a:cubicBezTo>
                    <a:pt x="42" y="27"/>
                    <a:pt x="48" y="21"/>
                    <a:pt x="48" y="13"/>
                  </a:cubicBezTo>
                  <a:cubicBezTo>
                    <a:pt x="48" y="5"/>
                    <a:pt x="48" y="5"/>
                    <a:pt x="48" y="5"/>
                  </a:cubicBezTo>
                  <a:cubicBezTo>
                    <a:pt x="48" y="3"/>
                    <a:pt x="47" y="2"/>
                    <a:pt x="45"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sym typeface="宋体" pitchFamily="2" charset="-122"/>
              </a:endParaRPr>
            </a:p>
          </p:txBody>
        </p:sp>
      </p:grpSp>
      <p:sp>
        <p:nvSpPr>
          <p:cNvPr id="62" name="椭圆 60"/>
          <p:cNvSpPr>
            <a:spLocks noChangeArrowheads="1"/>
          </p:cNvSpPr>
          <p:nvPr/>
        </p:nvSpPr>
        <p:spPr bwMode="auto">
          <a:xfrm>
            <a:off x="7073294" y="2844598"/>
            <a:ext cx="1420004" cy="1420004"/>
          </a:xfrm>
          <a:prstGeom prst="ellipse">
            <a:avLst/>
          </a:prstGeom>
          <a:solidFill>
            <a:schemeClr val="accent2"/>
          </a:solidFill>
          <a:ln>
            <a:noFill/>
          </a:ln>
        </p:spPr>
        <p:txBody>
          <a:bodyPr anchor="ctr"/>
          <a:lstStyle/>
          <a:p>
            <a:pPr algn="ctr"/>
            <a:endParaRPr lang="zh-CN" altLang="zh-CN">
              <a:solidFill>
                <a:schemeClr val="tx1">
                  <a:lumMod val="65000"/>
                  <a:lumOff val="35000"/>
                </a:schemeClr>
              </a:solidFill>
              <a:sym typeface="宋体" pitchFamily="2" charset="-122"/>
            </a:endParaRPr>
          </a:p>
        </p:txBody>
      </p:sp>
      <p:sp>
        <p:nvSpPr>
          <p:cNvPr id="63" name="Freeform 1015"/>
          <p:cNvSpPr>
            <a:spLocks noChangeArrowheads="1"/>
          </p:cNvSpPr>
          <p:nvPr/>
        </p:nvSpPr>
        <p:spPr bwMode="auto">
          <a:xfrm>
            <a:off x="7511395" y="3379595"/>
            <a:ext cx="530354" cy="482475"/>
          </a:xfrm>
          <a:custGeom>
            <a:avLst/>
            <a:gdLst>
              <a:gd name="T0" fmla="*/ 1 w 78"/>
              <a:gd name="T1" fmla="*/ 69 h 71"/>
              <a:gd name="T2" fmla="*/ 5 w 78"/>
              <a:gd name="T3" fmla="*/ 70 h 71"/>
              <a:gd name="T4" fmla="*/ 14 w 78"/>
              <a:gd name="T5" fmla="*/ 55 h 71"/>
              <a:gd name="T6" fmla="*/ 49 w 78"/>
              <a:gd name="T7" fmla="*/ 48 h 71"/>
              <a:gd name="T8" fmla="*/ 78 w 78"/>
              <a:gd name="T9" fmla="*/ 0 h 71"/>
              <a:gd name="T10" fmla="*/ 10 w 78"/>
              <a:gd name="T11" fmla="*/ 53 h 71"/>
              <a:gd name="T12" fmla="*/ 42 w 78"/>
              <a:gd name="T13" fmla="*/ 21 h 71"/>
              <a:gd name="T14" fmla="*/ 1 w 78"/>
              <a:gd name="T15" fmla="*/ 69 h 71"/>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71"/>
              <a:gd name="T26" fmla="*/ 78 w 78"/>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71">
                <a:moveTo>
                  <a:pt x="1" y="69"/>
                </a:moveTo>
                <a:cubicBezTo>
                  <a:pt x="1" y="69"/>
                  <a:pt x="0" y="71"/>
                  <a:pt x="5" y="70"/>
                </a:cubicBezTo>
                <a:cubicBezTo>
                  <a:pt x="4" y="67"/>
                  <a:pt x="14" y="55"/>
                  <a:pt x="14" y="55"/>
                </a:cubicBezTo>
                <a:cubicBezTo>
                  <a:pt x="14" y="55"/>
                  <a:pt x="32" y="67"/>
                  <a:pt x="49" y="48"/>
                </a:cubicBezTo>
                <a:cubicBezTo>
                  <a:pt x="66" y="29"/>
                  <a:pt x="54" y="13"/>
                  <a:pt x="78" y="0"/>
                </a:cubicBezTo>
                <a:cubicBezTo>
                  <a:pt x="21" y="12"/>
                  <a:pt x="9" y="30"/>
                  <a:pt x="10" y="53"/>
                </a:cubicBezTo>
                <a:cubicBezTo>
                  <a:pt x="15" y="42"/>
                  <a:pt x="29" y="27"/>
                  <a:pt x="42" y="21"/>
                </a:cubicBezTo>
                <a:cubicBezTo>
                  <a:pt x="21" y="36"/>
                  <a:pt x="7" y="58"/>
                  <a:pt x="1" y="6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sp>
        <p:nvSpPr>
          <p:cNvPr id="64" name="椭圆 63"/>
          <p:cNvSpPr>
            <a:spLocks noChangeArrowheads="1"/>
          </p:cNvSpPr>
          <p:nvPr/>
        </p:nvSpPr>
        <p:spPr bwMode="auto">
          <a:xfrm>
            <a:off x="9119497" y="2864859"/>
            <a:ext cx="1420004" cy="1420004"/>
          </a:xfrm>
          <a:prstGeom prst="ellipse">
            <a:avLst/>
          </a:prstGeom>
          <a:solidFill>
            <a:schemeClr val="accent4"/>
          </a:solidFill>
          <a:ln>
            <a:noFill/>
          </a:ln>
        </p:spPr>
        <p:txBody>
          <a:bodyPr anchor="ctr"/>
          <a:lstStyle/>
          <a:p>
            <a:pPr algn="ctr"/>
            <a:endParaRPr lang="zh-CN" altLang="zh-CN">
              <a:solidFill>
                <a:schemeClr val="tx1">
                  <a:lumMod val="65000"/>
                  <a:lumOff val="35000"/>
                </a:schemeClr>
              </a:solidFill>
              <a:sym typeface="宋体" pitchFamily="2" charset="-122"/>
            </a:endParaRPr>
          </a:p>
        </p:txBody>
      </p:sp>
      <p:grpSp>
        <p:nvGrpSpPr>
          <p:cNvPr id="65" name="Group 27"/>
          <p:cNvGrpSpPr/>
          <p:nvPr/>
        </p:nvGrpSpPr>
        <p:grpSpPr bwMode="auto">
          <a:xfrm>
            <a:off x="9585824" y="3401584"/>
            <a:ext cx="481864" cy="352005"/>
            <a:chOff x="0" y="0"/>
            <a:chExt cx="685800" cy="400050"/>
          </a:xfrm>
        </p:grpSpPr>
        <p:sp>
          <p:nvSpPr>
            <p:cNvPr id="66" name="Freeform 8"/>
            <p:cNvSpPr>
              <a:spLocks noChangeArrowheads="1"/>
            </p:cNvSpPr>
            <p:nvPr/>
          </p:nvSpPr>
          <p:spPr bwMode="auto">
            <a:xfrm>
              <a:off x="0" y="365125"/>
              <a:ext cx="685800" cy="34925"/>
            </a:xfrm>
            <a:custGeom>
              <a:avLst/>
              <a:gdLst>
                <a:gd name="T0" fmla="*/ 117 w 117"/>
                <a:gd name="T1" fmla="*/ 5 h 6"/>
                <a:gd name="T2" fmla="*/ 115 w 117"/>
                <a:gd name="T3" fmla="*/ 6 h 6"/>
                <a:gd name="T4" fmla="*/ 2 w 117"/>
                <a:gd name="T5" fmla="*/ 6 h 6"/>
                <a:gd name="T6" fmla="*/ 0 w 117"/>
                <a:gd name="T7" fmla="*/ 5 h 6"/>
                <a:gd name="T8" fmla="*/ 0 w 117"/>
                <a:gd name="T9" fmla="*/ 1 h 6"/>
                <a:gd name="T10" fmla="*/ 2 w 117"/>
                <a:gd name="T11" fmla="*/ 0 h 6"/>
                <a:gd name="T12" fmla="*/ 115 w 117"/>
                <a:gd name="T13" fmla="*/ 0 h 6"/>
                <a:gd name="T14" fmla="*/ 117 w 117"/>
                <a:gd name="T15" fmla="*/ 1 h 6"/>
                <a:gd name="T16" fmla="*/ 117 w 117"/>
                <a:gd name="T17" fmla="*/ 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6"/>
                <a:gd name="T29" fmla="*/ 117 w 11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6">
                  <a:moveTo>
                    <a:pt x="117" y="5"/>
                  </a:moveTo>
                  <a:cubicBezTo>
                    <a:pt x="117" y="6"/>
                    <a:pt x="116" y="6"/>
                    <a:pt x="115" y="6"/>
                  </a:cubicBezTo>
                  <a:cubicBezTo>
                    <a:pt x="2" y="6"/>
                    <a:pt x="2" y="6"/>
                    <a:pt x="2" y="6"/>
                  </a:cubicBezTo>
                  <a:cubicBezTo>
                    <a:pt x="1" y="6"/>
                    <a:pt x="0" y="6"/>
                    <a:pt x="0" y="5"/>
                  </a:cubicBezTo>
                  <a:cubicBezTo>
                    <a:pt x="0" y="1"/>
                    <a:pt x="0" y="1"/>
                    <a:pt x="0" y="1"/>
                  </a:cubicBezTo>
                  <a:cubicBezTo>
                    <a:pt x="0" y="0"/>
                    <a:pt x="1" y="0"/>
                    <a:pt x="2" y="0"/>
                  </a:cubicBezTo>
                  <a:cubicBezTo>
                    <a:pt x="115" y="0"/>
                    <a:pt x="115" y="0"/>
                    <a:pt x="115" y="0"/>
                  </a:cubicBezTo>
                  <a:cubicBezTo>
                    <a:pt x="116" y="0"/>
                    <a:pt x="117" y="0"/>
                    <a:pt x="117" y="1"/>
                  </a:cubicBezTo>
                  <a:lnTo>
                    <a:pt x="117" y="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sp>
          <p:nvSpPr>
            <p:cNvPr id="67" name="Freeform 9"/>
            <p:cNvSpPr>
              <a:spLocks noEditPoints="1" noChangeArrowheads="1"/>
            </p:cNvSpPr>
            <p:nvPr/>
          </p:nvSpPr>
          <p:spPr bwMode="auto">
            <a:xfrm>
              <a:off x="41275" y="0"/>
              <a:ext cx="603250" cy="346075"/>
            </a:xfrm>
            <a:custGeom>
              <a:avLst/>
              <a:gdLst>
                <a:gd name="T0" fmla="*/ 99 w 103"/>
                <a:gd name="T1" fmla="*/ 0 h 59"/>
                <a:gd name="T2" fmla="*/ 5 w 103"/>
                <a:gd name="T3" fmla="*/ 0 h 59"/>
                <a:gd name="T4" fmla="*/ 0 w 103"/>
                <a:gd name="T5" fmla="*/ 5 h 59"/>
                <a:gd name="T6" fmla="*/ 0 w 103"/>
                <a:gd name="T7" fmla="*/ 54 h 59"/>
                <a:gd name="T8" fmla="*/ 5 w 103"/>
                <a:gd name="T9" fmla="*/ 59 h 59"/>
                <a:gd name="T10" fmla="*/ 99 w 103"/>
                <a:gd name="T11" fmla="*/ 59 h 59"/>
                <a:gd name="T12" fmla="*/ 103 w 103"/>
                <a:gd name="T13" fmla="*/ 54 h 59"/>
                <a:gd name="T14" fmla="*/ 103 w 103"/>
                <a:gd name="T15" fmla="*/ 5 h 59"/>
                <a:gd name="T16" fmla="*/ 99 w 103"/>
                <a:gd name="T17" fmla="*/ 0 h 59"/>
                <a:gd name="T18" fmla="*/ 99 w 103"/>
                <a:gd name="T19" fmla="*/ 55 h 59"/>
                <a:gd name="T20" fmla="*/ 5 w 103"/>
                <a:gd name="T21" fmla="*/ 55 h 59"/>
                <a:gd name="T22" fmla="*/ 5 w 103"/>
                <a:gd name="T23" fmla="*/ 6 h 59"/>
                <a:gd name="T24" fmla="*/ 99 w 103"/>
                <a:gd name="T25" fmla="*/ 6 h 59"/>
                <a:gd name="T26" fmla="*/ 99 w 103"/>
                <a:gd name="T27" fmla="*/ 55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3"/>
                <a:gd name="T43" fmla="*/ 0 h 59"/>
                <a:gd name="T44" fmla="*/ 103 w 103"/>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3" h="59">
                  <a:moveTo>
                    <a:pt x="99" y="0"/>
                  </a:moveTo>
                  <a:cubicBezTo>
                    <a:pt x="5" y="0"/>
                    <a:pt x="5" y="0"/>
                    <a:pt x="5" y="0"/>
                  </a:cubicBezTo>
                  <a:cubicBezTo>
                    <a:pt x="2" y="0"/>
                    <a:pt x="0" y="2"/>
                    <a:pt x="0" y="5"/>
                  </a:cubicBezTo>
                  <a:cubicBezTo>
                    <a:pt x="0" y="54"/>
                    <a:pt x="0" y="54"/>
                    <a:pt x="0" y="54"/>
                  </a:cubicBezTo>
                  <a:cubicBezTo>
                    <a:pt x="0" y="57"/>
                    <a:pt x="2" y="59"/>
                    <a:pt x="5" y="59"/>
                  </a:cubicBezTo>
                  <a:cubicBezTo>
                    <a:pt x="99" y="59"/>
                    <a:pt x="99" y="59"/>
                    <a:pt x="99" y="59"/>
                  </a:cubicBezTo>
                  <a:cubicBezTo>
                    <a:pt x="101" y="59"/>
                    <a:pt x="103" y="57"/>
                    <a:pt x="103" y="54"/>
                  </a:cubicBezTo>
                  <a:cubicBezTo>
                    <a:pt x="103" y="5"/>
                    <a:pt x="103" y="5"/>
                    <a:pt x="103" y="5"/>
                  </a:cubicBezTo>
                  <a:cubicBezTo>
                    <a:pt x="103" y="2"/>
                    <a:pt x="101" y="0"/>
                    <a:pt x="99" y="0"/>
                  </a:cubicBezTo>
                  <a:close/>
                  <a:moveTo>
                    <a:pt x="99" y="55"/>
                  </a:moveTo>
                  <a:cubicBezTo>
                    <a:pt x="5" y="55"/>
                    <a:pt x="5" y="55"/>
                    <a:pt x="5" y="55"/>
                  </a:cubicBezTo>
                  <a:cubicBezTo>
                    <a:pt x="5" y="6"/>
                    <a:pt x="5" y="6"/>
                    <a:pt x="5" y="6"/>
                  </a:cubicBezTo>
                  <a:cubicBezTo>
                    <a:pt x="99" y="6"/>
                    <a:pt x="99" y="6"/>
                    <a:pt x="99" y="6"/>
                  </a:cubicBezTo>
                  <a:lnTo>
                    <a:pt x="99" y="5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sym typeface="宋体" pitchFamily="2" charset="-122"/>
              </a:endParaRPr>
            </a:p>
          </p:txBody>
        </p:sp>
      </p:grpSp>
      <p:sp>
        <p:nvSpPr>
          <p:cNvPr id="68" name="文本框 68"/>
          <p:cNvSpPr>
            <a:spLocks noChangeArrowheads="1"/>
          </p:cNvSpPr>
          <p:nvPr/>
        </p:nvSpPr>
        <p:spPr bwMode="auto">
          <a:xfrm>
            <a:off x="812009" y="4504491"/>
            <a:ext cx="2066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75000"/>
                    <a:lumOff val="25000"/>
                  </a:schemeClr>
                </a:solidFill>
                <a:ea typeface="微软雅黑" pitchFamily="34" charset="-122"/>
                <a:sym typeface="微软雅黑" pitchFamily="34" charset="-122"/>
              </a:rPr>
              <a:t>初始</a:t>
            </a:r>
            <a:r>
              <a:rPr lang="zh-CN" altLang="en-US" dirty="0" smtClean="0">
                <a:solidFill>
                  <a:schemeClr val="tx1">
                    <a:lumMod val="75000"/>
                    <a:lumOff val="25000"/>
                  </a:schemeClr>
                </a:solidFill>
                <a:ea typeface="微软雅黑" pitchFamily="34" charset="-122"/>
                <a:sym typeface="微软雅黑" pitchFamily="34" charset="-122"/>
              </a:rPr>
              <a:t>化匹配代价</a:t>
            </a:r>
            <a:endParaRPr lang="zh-CN" altLang="en-US" dirty="0">
              <a:solidFill>
                <a:schemeClr val="tx1">
                  <a:lumMod val="75000"/>
                  <a:lumOff val="25000"/>
                </a:schemeClr>
              </a:solidFill>
              <a:ea typeface="微软雅黑" pitchFamily="34" charset="-122"/>
              <a:sym typeface="微软雅黑" pitchFamily="34" charset="-122"/>
            </a:endParaRPr>
          </a:p>
        </p:txBody>
      </p:sp>
      <p:sp>
        <p:nvSpPr>
          <p:cNvPr id="69" name="文本框 69"/>
          <p:cNvSpPr>
            <a:spLocks noChangeArrowheads="1"/>
          </p:cNvSpPr>
          <p:nvPr/>
        </p:nvSpPr>
        <p:spPr bwMode="auto">
          <a:xfrm>
            <a:off x="2845219" y="4504491"/>
            <a:ext cx="2066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75000"/>
                    <a:lumOff val="25000"/>
                  </a:schemeClr>
                </a:solidFill>
                <a:ea typeface="微软雅黑" pitchFamily="34" charset="-122"/>
                <a:sym typeface="微软雅黑" pitchFamily="34" charset="-122"/>
              </a:rPr>
              <a:t>左</a:t>
            </a:r>
            <a:r>
              <a:rPr lang="zh-CN" altLang="en-US" dirty="0" smtClean="0">
                <a:solidFill>
                  <a:schemeClr val="tx1">
                    <a:lumMod val="75000"/>
                    <a:lumOff val="25000"/>
                  </a:schemeClr>
                </a:solidFill>
                <a:ea typeface="微软雅黑" pitchFamily="34" charset="-122"/>
                <a:sym typeface="微软雅黑" pitchFamily="34" charset="-122"/>
              </a:rPr>
              <a:t>右一致性检查</a:t>
            </a:r>
            <a:endParaRPr lang="zh-CN" altLang="en-US" dirty="0">
              <a:solidFill>
                <a:schemeClr val="tx1">
                  <a:lumMod val="75000"/>
                  <a:lumOff val="25000"/>
                </a:schemeClr>
              </a:solidFill>
              <a:ea typeface="微软雅黑" pitchFamily="34" charset="-122"/>
              <a:sym typeface="微软雅黑" pitchFamily="34" charset="-122"/>
            </a:endParaRPr>
          </a:p>
        </p:txBody>
      </p:sp>
      <p:sp>
        <p:nvSpPr>
          <p:cNvPr id="70" name="文本框 70"/>
          <p:cNvSpPr>
            <a:spLocks noChangeArrowheads="1"/>
          </p:cNvSpPr>
          <p:nvPr/>
        </p:nvSpPr>
        <p:spPr bwMode="auto">
          <a:xfrm>
            <a:off x="5172515" y="4530879"/>
            <a:ext cx="2066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75000"/>
                    <a:lumOff val="25000"/>
                  </a:schemeClr>
                </a:solidFill>
                <a:ea typeface="微软雅黑" pitchFamily="34" charset="-122"/>
                <a:sym typeface="微软雅黑" pitchFamily="34" charset="-122"/>
              </a:rPr>
              <a:t>半全局匹配</a:t>
            </a:r>
          </a:p>
        </p:txBody>
      </p:sp>
      <p:sp>
        <p:nvSpPr>
          <p:cNvPr id="71" name="文本框 71"/>
          <p:cNvSpPr>
            <a:spLocks noChangeArrowheads="1"/>
          </p:cNvSpPr>
          <p:nvPr/>
        </p:nvSpPr>
        <p:spPr bwMode="auto">
          <a:xfrm>
            <a:off x="7172860" y="4530879"/>
            <a:ext cx="2066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75000"/>
                    <a:lumOff val="25000"/>
                  </a:schemeClr>
                </a:solidFill>
                <a:ea typeface="微软雅黑" pitchFamily="34" charset="-122"/>
                <a:sym typeface="微软雅黑" pitchFamily="34" charset="-122"/>
              </a:rPr>
              <a:t>中</a:t>
            </a:r>
            <a:r>
              <a:rPr lang="zh-CN" altLang="en-US" dirty="0" smtClean="0">
                <a:solidFill>
                  <a:schemeClr val="tx1">
                    <a:lumMod val="75000"/>
                    <a:lumOff val="25000"/>
                  </a:schemeClr>
                </a:solidFill>
                <a:ea typeface="微软雅黑" pitchFamily="34" charset="-122"/>
                <a:sym typeface="微软雅黑" pitchFamily="34" charset="-122"/>
              </a:rPr>
              <a:t>值滤波</a:t>
            </a:r>
            <a:endParaRPr lang="zh-CN" altLang="en-US" dirty="0">
              <a:solidFill>
                <a:schemeClr val="tx1">
                  <a:lumMod val="75000"/>
                  <a:lumOff val="25000"/>
                </a:schemeClr>
              </a:solidFill>
              <a:ea typeface="微软雅黑" pitchFamily="34" charset="-122"/>
              <a:sym typeface="微软雅黑" pitchFamily="34" charset="-122"/>
            </a:endParaRPr>
          </a:p>
        </p:txBody>
      </p:sp>
      <p:sp>
        <p:nvSpPr>
          <p:cNvPr id="72" name="文本框 72"/>
          <p:cNvSpPr>
            <a:spLocks noChangeArrowheads="1"/>
          </p:cNvSpPr>
          <p:nvPr/>
        </p:nvSpPr>
        <p:spPr bwMode="auto">
          <a:xfrm>
            <a:off x="9238934" y="4530879"/>
            <a:ext cx="2066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tx1">
                    <a:lumMod val="75000"/>
                    <a:lumOff val="25000"/>
                  </a:schemeClr>
                </a:solidFill>
                <a:ea typeface="微软雅黑" pitchFamily="34" charset="-122"/>
                <a:sym typeface="微软雅黑" pitchFamily="34" charset="-122"/>
              </a:rPr>
              <a:t>双</a:t>
            </a:r>
            <a:r>
              <a:rPr lang="zh-CN" altLang="en-US" dirty="0" smtClean="0">
                <a:solidFill>
                  <a:schemeClr val="tx1">
                    <a:lumMod val="75000"/>
                    <a:lumOff val="25000"/>
                  </a:schemeClr>
                </a:solidFill>
                <a:ea typeface="微软雅黑" pitchFamily="34" charset="-122"/>
                <a:sym typeface="微软雅黑" pitchFamily="34" charset="-122"/>
              </a:rPr>
              <a:t>边滤波</a:t>
            </a:r>
            <a:endParaRPr lang="zh-CN" altLang="en-US" dirty="0">
              <a:solidFill>
                <a:schemeClr val="tx1">
                  <a:lumMod val="75000"/>
                  <a:lumOff val="25000"/>
                </a:schemeClr>
              </a:solidFill>
              <a:ea typeface="微软雅黑" pitchFamily="34" charset="-122"/>
              <a:sym typeface="微软雅黑" pitchFamily="34" charset="-122"/>
            </a:endParaRPr>
          </a:p>
        </p:txBody>
      </p:sp>
      <p:sp>
        <p:nvSpPr>
          <p:cNvPr id="73" name="燕尾形 73"/>
          <p:cNvSpPr>
            <a:spLocks noChangeArrowheads="1"/>
          </p:cNvSpPr>
          <p:nvPr/>
        </p:nvSpPr>
        <p:spPr bwMode="auto">
          <a:xfrm>
            <a:off x="2524124" y="3505794"/>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sym typeface="宋体" pitchFamily="2" charset="-122"/>
            </a:endParaRPr>
          </a:p>
        </p:txBody>
      </p:sp>
      <p:sp>
        <p:nvSpPr>
          <p:cNvPr id="74" name="燕尾形 74"/>
          <p:cNvSpPr>
            <a:spLocks noChangeArrowheads="1"/>
          </p:cNvSpPr>
          <p:nvPr/>
        </p:nvSpPr>
        <p:spPr bwMode="auto">
          <a:xfrm>
            <a:off x="4601639" y="3505794"/>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sym typeface="宋体" pitchFamily="2" charset="-122"/>
            </a:endParaRPr>
          </a:p>
        </p:txBody>
      </p:sp>
      <p:sp>
        <p:nvSpPr>
          <p:cNvPr id="75" name="燕尾形 75"/>
          <p:cNvSpPr>
            <a:spLocks noChangeArrowheads="1"/>
          </p:cNvSpPr>
          <p:nvPr/>
        </p:nvSpPr>
        <p:spPr bwMode="auto">
          <a:xfrm>
            <a:off x="6638636" y="3505794"/>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sym typeface="宋体" pitchFamily="2" charset="-122"/>
            </a:endParaRPr>
          </a:p>
        </p:txBody>
      </p:sp>
      <p:sp>
        <p:nvSpPr>
          <p:cNvPr id="76" name="燕尾形 76"/>
          <p:cNvSpPr>
            <a:spLocks noChangeArrowheads="1"/>
          </p:cNvSpPr>
          <p:nvPr/>
        </p:nvSpPr>
        <p:spPr bwMode="auto">
          <a:xfrm>
            <a:off x="8705100" y="3527894"/>
            <a:ext cx="250481" cy="250481"/>
          </a:xfrm>
          <a:prstGeom prst="chevron">
            <a:avLst>
              <a:gd name="adj" fmla="val 50000"/>
            </a:avLst>
          </a:prstGeom>
          <a:solidFill>
            <a:schemeClr val="accent2"/>
          </a:solidFill>
          <a:ln>
            <a:noFill/>
          </a:ln>
        </p:spPr>
        <p:txBody>
          <a:bodyPr lIns="68580" tIns="34290" rIns="68580" bIns="34290" anchor="ctr"/>
          <a:lstStyle/>
          <a:p>
            <a:pPr algn="ctr"/>
            <a:endParaRPr lang="zh-CN" altLang="zh-CN">
              <a:solidFill>
                <a:schemeClr val="tx1">
                  <a:lumMod val="65000"/>
                  <a:lumOff val="35000"/>
                </a:schemeClr>
              </a:solidFill>
              <a:sym typeface="宋体" pitchFamily="2" charset="-122"/>
            </a:endParaRPr>
          </a:p>
        </p:txBody>
      </p:sp>
      <p:grpSp>
        <p:nvGrpSpPr>
          <p:cNvPr id="89" name="组合 88"/>
          <p:cNvGrpSpPr>
            <a:grpSpLocks noChangeAspect="1"/>
          </p:cNvGrpSpPr>
          <p:nvPr/>
        </p:nvGrpSpPr>
        <p:grpSpPr>
          <a:xfrm>
            <a:off x="202799" y="287672"/>
            <a:ext cx="609210" cy="609210"/>
            <a:chOff x="456294" y="1959430"/>
            <a:chExt cx="2148114" cy="2148114"/>
          </a:xfrm>
        </p:grpSpPr>
        <p:sp>
          <p:nvSpPr>
            <p:cNvPr id="90" name="椭圆 89"/>
            <p:cNvSpPr/>
            <p:nvPr/>
          </p:nvSpPr>
          <p:spPr>
            <a:xfrm>
              <a:off x="456294" y="1959430"/>
              <a:ext cx="2148114" cy="2148114"/>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F38E02"/>
                </a:solidFill>
                <a:latin typeface="Arial" pitchFamily="34" charset="0"/>
                <a:ea typeface="微软雅黑" pitchFamily="34" charset="-122"/>
                <a:sym typeface="Arial" pitchFamily="34" charset="0"/>
              </a:endParaRPr>
            </a:p>
          </p:txBody>
        </p:sp>
        <p:pic>
          <p:nvPicPr>
            <p:cNvPr id="91" name="图片 9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92" name="文本框 91"/>
          <p:cNvSpPr txBox="1"/>
          <p:nvPr/>
        </p:nvSpPr>
        <p:spPr>
          <a:xfrm>
            <a:off x="919032" y="57998"/>
            <a:ext cx="5708293" cy="838884"/>
          </a:xfrm>
          <a:prstGeom prst="rect">
            <a:avLst/>
          </a:prstGeom>
          <a:noFill/>
        </p:spPr>
        <p:txBody>
          <a:bodyPr wrap="square" rtlCol="0">
            <a:spAutoFit/>
          </a:bodyPr>
          <a:lstStyle/>
          <a:p>
            <a:pPr>
              <a:lnSpc>
                <a:spcPct val="150000"/>
              </a:lnSpc>
            </a:pPr>
            <a:r>
              <a:rPr lang="zh-CN" altLang="en-US" sz="3600" b="1" dirty="0">
                <a:solidFill>
                  <a:schemeClr val="bg1"/>
                </a:solidFill>
              </a:rPr>
              <a:t>立体匹配算法设计</a:t>
            </a: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1854</Words>
  <Application>Microsoft Office PowerPoint</Application>
  <PresentationFormat>宽屏</PresentationFormat>
  <Paragraphs>170</Paragraphs>
  <Slides>28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42" baseType="lpstr">
      <vt:lpstr>新細明體</vt:lpstr>
      <vt:lpstr>等线</vt:lpstr>
      <vt:lpstr>等线 Light</vt:lpstr>
      <vt:lpstr>宋体</vt:lpstr>
      <vt:lpstr>微软雅黑</vt:lpstr>
      <vt:lpstr>张海山锐谐体2.0-授权联系：Samtype@QQ.com</vt:lpstr>
      <vt:lpstr>Arial</vt:lpstr>
      <vt:lpstr>Calibri</vt:lpstr>
      <vt:lpstr>Cambria Math</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http://www.ypppt.com/</dc:description>
  <cp:lastModifiedBy>MagicWang</cp:lastModifiedBy>
  <cp:revision>89</cp:revision>
  <dcterms:created xsi:type="dcterms:W3CDTF">2016-04-01T02:51:00Z</dcterms:created>
  <dcterms:modified xsi:type="dcterms:W3CDTF">2017-06-11T12:55:41Z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